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11"/>
  </p:notesMasterIdLst>
  <p:sldIdLst>
    <p:sldId id="256" r:id="rId2"/>
    <p:sldId id="257" r:id="rId3"/>
    <p:sldId id="264" r:id="rId4"/>
    <p:sldId id="258" r:id="rId5"/>
    <p:sldId id="259" r:id="rId6"/>
    <p:sldId id="260" r:id="rId7"/>
    <p:sldId id="265" r:id="rId8"/>
    <p:sldId id="261" r:id="rId9"/>
    <p:sldId id="266" r:id="rId10"/>
  </p:sldIdLst>
  <p:sldSz cx="18288000" cy="10287000"/>
  <p:notesSz cx="6858000" cy="9144000"/>
  <p:embeddedFontLst>
    <p:embeddedFont>
      <p:font typeface="Calibri" panose="020F0502020204030204" pitchFamily="34" charset="0"/>
      <p:regular r:id="rId12"/>
      <p:bold r:id="rId13"/>
      <p:italic r:id="rId14"/>
      <p:boldItalic r:id="rId15"/>
    </p:embeddedFont>
    <p:embeddedFont>
      <p:font typeface="Farsan" panose="020B0604020202020204" charset="0"/>
      <p:regular r:id="rId16"/>
    </p:embeddedFont>
    <p:embeddedFont>
      <p:font typeface="Montserrat" panose="00000500000000000000" pitchFamily="2" charset="0"/>
      <p:regular r:id="rId17"/>
      <p:bold r:id="rId18"/>
    </p:embeddedFont>
    <p:embeddedFont>
      <p:font typeface="Sigmar One" panose="020B0604020202020204" charset="0"/>
      <p:regular r:id="rId19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 autoAdjust="0"/>
    <p:restoredTop sz="94622" autoAdjust="0"/>
  </p:normalViewPr>
  <p:slideViewPr>
    <p:cSldViewPr>
      <p:cViewPr varScale="1">
        <p:scale>
          <a:sx n="30" d="100"/>
          <a:sy n="30" d="100"/>
        </p:scale>
        <p:origin x="1090" y="115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font" Target="fonts/font2.fntdata"/><Relationship Id="rId18" Type="http://schemas.openxmlformats.org/officeDocument/2006/relationships/font" Target="fonts/font7.fntdata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font" Target="fonts/font1.fntdata"/><Relationship Id="rId17" Type="http://schemas.openxmlformats.org/officeDocument/2006/relationships/font" Target="fonts/font6.fntdata"/><Relationship Id="rId2" Type="http://schemas.openxmlformats.org/officeDocument/2006/relationships/slide" Target="slides/slide1.xml"/><Relationship Id="rId16" Type="http://schemas.openxmlformats.org/officeDocument/2006/relationships/font" Target="fonts/font5.fntdata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font" Target="fonts/font4.fntdata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font" Target="fonts/font8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3.fntdata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1E9F3B6A-6795-4DED-90D3-C63791EA171B}" type="datetimeFigureOut">
              <a:rPr lang="en-US" smtClean="0"/>
              <a:t>11/14/2023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075D2A3-B3CA-4E42-87F2-53D20D06466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246893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E075D2A3-B3CA-4E42-87F2-53D20D064669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3692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11/14/2023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10" Type="http://schemas.openxmlformats.org/officeDocument/2006/relationships/image" Target="../media/image9.svg"/><Relationship Id="rId4" Type="http://schemas.openxmlformats.org/officeDocument/2006/relationships/image" Target="../media/image3.png"/><Relationship Id="rId9" Type="http://schemas.openxmlformats.org/officeDocument/2006/relationships/image" Target="../media/image8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11.png"/><Relationship Id="rId7" Type="http://schemas.openxmlformats.org/officeDocument/2006/relationships/image" Target="../media/image15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13" Type="http://schemas.openxmlformats.org/officeDocument/2006/relationships/image" Target="../media/image28.png"/><Relationship Id="rId3" Type="http://schemas.openxmlformats.org/officeDocument/2006/relationships/image" Target="../media/image18.png"/><Relationship Id="rId7" Type="http://schemas.openxmlformats.org/officeDocument/2006/relationships/image" Target="../media/image22.svg"/><Relationship Id="rId12" Type="http://schemas.openxmlformats.org/officeDocument/2006/relationships/image" Target="../media/image27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svg"/><Relationship Id="rId9" Type="http://schemas.openxmlformats.org/officeDocument/2006/relationships/image" Target="../media/image24.svg"/><Relationship Id="rId14" Type="http://schemas.openxmlformats.org/officeDocument/2006/relationships/image" Target="../media/image29.sv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13" Type="http://schemas.openxmlformats.org/officeDocument/2006/relationships/image" Target="../media/image24.svg"/><Relationship Id="rId3" Type="http://schemas.openxmlformats.org/officeDocument/2006/relationships/image" Target="../media/image26.png"/><Relationship Id="rId7" Type="http://schemas.openxmlformats.org/officeDocument/2006/relationships/image" Target="../media/image20.png"/><Relationship Id="rId12" Type="http://schemas.openxmlformats.org/officeDocument/2006/relationships/image" Target="../media/image2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9.svg"/><Relationship Id="rId11" Type="http://schemas.openxmlformats.org/officeDocument/2006/relationships/image" Target="../media/image22.svg"/><Relationship Id="rId5" Type="http://schemas.openxmlformats.org/officeDocument/2006/relationships/image" Target="../media/image18.png"/><Relationship Id="rId10" Type="http://schemas.openxmlformats.org/officeDocument/2006/relationships/image" Target="../media/image21.png"/><Relationship Id="rId4" Type="http://schemas.openxmlformats.org/officeDocument/2006/relationships/image" Target="../media/image27.svg"/><Relationship Id="rId9" Type="http://schemas.openxmlformats.org/officeDocument/2006/relationships/image" Target="../media/image29.sv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4.png"/><Relationship Id="rId3" Type="http://schemas.openxmlformats.org/officeDocument/2006/relationships/image" Target="../media/image31.pn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19.svg"/><Relationship Id="rId4" Type="http://schemas.openxmlformats.org/officeDocument/2006/relationships/image" Target="../media/image18.png"/><Relationship Id="rId9" Type="http://schemas.openxmlformats.org/officeDocument/2006/relationships/image" Target="../media/image35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40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12" Type="http://schemas.openxmlformats.org/officeDocument/2006/relationships/image" Target="../media/image39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38.png"/><Relationship Id="rId5" Type="http://schemas.openxmlformats.org/officeDocument/2006/relationships/image" Target="../media/image36.png"/><Relationship Id="rId10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23.png"/><Relationship Id="rId14" Type="http://schemas.openxmlformats.org/officeDocument/2006/relationships/image" Target="../media/image41.sv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svg"/><Relationship Id="rId13" Type="http://schemas.openxmlformats.org/officeDocument/2006/relationships/image" Target="../media/image42.png"/><Relationship Id="rId3" Type="http://schemas.openxmlformats.org/officeDocument/2006/relationships/image" Target="../media/image26.png"/><Relationship Id="rId7" Type="http://schemas.openxmlformats.org/officeDocument/2006/relationships/image" Target="../media/image21.png"/><Relationship Id="rId12" Type="http://schemas.openxmlformats.org/officeDocument/2006/relationships/image" Target="../media/image41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7.svg"/><Relationship Id="rId11" Type="http://schemas.openxmlformats.org/officeDocument/2006/relationships/image" Target="../media/image40.png"/><Relationship Id="rId5" Type="http://schemas.openxmlformats.org/officeDocument/2006/relationships/image" Target="../media/image36.png"/><Relationship Id="rId10" Type="http://schemas.openxmlformats.org/officeDocument/2006/relationships/image" Target="../media/image24.svg"/><Relationship Id="rId4" Type="http://schemas.openxmlformats.org/officeDocument/2006/relationships/image" Target="../media/image27.svg"/><Relationship Id="rId9" Type="http://schemas.openxmlformats.org/officeDocument/2006/relationships/image" Target="../media/image23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30.png"/><Relationship Id="rId7" Type="http://schemas.openxmlformats.org/officeDocument/2006/relationships/image" Target="../media/image46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5.jpeg"/><Relationship Id="rId11" Type="http://schemas.openxmlformats.org/officeDocument/2006/relationships/image" Target="../media/image19.svg"/><Relationship Id="rId5" Type="http://schemas.openxmlformats.org/officeDocument/2006/relationships/image" Target="../media/image44.jpeg"/><Relationship Id="rId10" Type="http://schemas.openxmlformats.org/officeDocument/2006/relationships/image" Target="../media/image18.png"/><Relationship Id="rId4" Type="http://schemas.openxmlformats.org/officeDocument/2006/relationships/image" Target="../media/image43.png"/><Relationship Id="rId9" Type="http://schemas.openxmlformats.org/officeDocument/2006/relationships/image" Target="../media/image33.sv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44.jpeg"/><Relationship Id="rId7" Type="http://schemas.openxmlformats.org/officeDocument/2006/relationships/image" Target="../media/image33.sv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2.png"/><Relationship Id="rId5" Type="http://schemas.openxmlformats.org/officeDocument/2006/relationships/image" Target="../media/image46.png"/><Relationship Id="rId4" Type="http://schemas.openxmlformats.org/officeDocument/2006/relationships/image" Target="../media/image45.jpeg"/><Relationship Id="rId9" Type="http://schemas.openxmlformats.org/officeDocument/2006/relationships/image" Target="../media/image19.sv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715" t="-5514" r="-32306" b="-1102"/>
            </a:stretch>
          </a:blipFill>
        </p:spPr>
      </p:sp>
      <p:sp>
        <p:nvSpPr>
          <p:cNvPr id="3" name="Freeform 3"/>
          <p:cNvSpPr/>
          <p:nvPr/>
        </p:nvSpPr>
        <p:spPr>
          <a:xfrm rot="3359328">
            <a:off x="-609627" y="-3904751"/>
            <a:ext cx="4906887" cy="10440186"/>
          </a:xfrm>
          <a:custGeom>
            <a:avLst/>
            <a:gdLst/>
            <a:ahLst/>
            <a:cxnLst/>
            <a:rect l="l" t="t" r="r" b="b"/>
            <a:pathLst>
              <a:path w="4906887" h="10440186">
                <a:moveTo>
                  <a:pt x="0" y="0"/>
                </a:moveTo>
                <a:lnTo>
                  <a:pt x="4906887" y="0"/>
                </a:lnTo>
                <a:lnTo>
                  <a:pt x="4906887" y="10440186"/>
                </a:lnTo>
                <a:lnTo>
                  <a:pt x="0" y="10440186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-1749941">
            <a:off x="2605175" y="501023"/>
            <a:ext cx="5412068" cy="1055353"/>
          </a:xfrm>
          <a:custGeom>
            <a:avLst/>
            <a:gdLst/>
            <a:ahLst/>
            <a:cxnLst/>
            <a:rect l="l" t="t" r="r" b="b"/>
            <a:pathLst>
              <a:path w="5412068" h="1055353">
                <a:moveTo>
                  <a:pt x="0" y="0"/>
                </a:moveTo>
                <a:lnTo>
                  <a:pt x="5412068" y="0"/>
                </a:lnTo>
                <a:lnTo>
                  <a:pt x="5412068" y="1055354"/>
                </a:lnTo>
                <a:lnTo>
                  <a:pt x="0" y="105535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669709">
            <a:off x="14084237" y="5147503"/>
            <a:ext cx="6350126" cy="6310438"/>
          </a:xfrm>
          <a:custGeom>
            <a:avLst/>
            <a:gdLst/>
            <a:ahLst/>
            <a:cxnLst/>
            <a:rect l="l" t="t" r="r" b="b"/>
            <a:pathLst>
              <a:path w="6350126" h="6310438">
                <a:moveTo>
                  <a:pt x="0" y="0"/>
                </a:moveTo>
                <a:lnTo>
                  <a:pt x="6350126" y="0"/>
                </a:lnTo>
                <a:lnTo>
                  <a:pt x="6350126" y="6310438"/>
                </a:lnTo>
                <a:lnTo>
                  <a:pt x="0" y="6310438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>
            <a:off x="13382829" y="8302722"/>
            <a:ext cx="2044603" cy="1368025"/>
          </a:xfrm>
          <a:custGeom>
            <a:avLst/>
            <a:gdLst/>
            <a:ahLst/>
            <a:cxnLst/>
            <a:rect l="l" t="t" r="r" b="b"/>
            <a:pathLst>
              <a:path w="2044603" h="1368025">
                <a:moveTo>
                  <a:pt x="0" y="0"/>
                </a:moveTo>
                <a:lnTo>
                  <a:pt x="2044603" y="0"/>
                </a:lnTo>
                <a:lnTo>
                  <a:pt x="2044603" y="1368025"/>
                </a:lnTo>
                <a:lnTo>
                  <a:pt x="0" y="1368025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6816270">
            <a:off x="16377125" y="3616928"/>
            <a:ext cx="3821750" cy="2579681"/>
          </a:xfrm>
          <a:custGeom>
            <a:avLst/>
            <a:gdLst/>
            <a:ahLst/>
            <a:cxnLst/>
            <a:rect l="l" t="t" r="r" b="b"/>
            <a:pathLst>
              <a:path w="3821750" h="2579681">
                <a:moveTo>
                  <a:pt x="0" y="0"/>
                </a:moveTo>
                <a:lnTo>
                  <a:pt x="3821750" y="0"/>
                </a:lnTo>
                <a:lnTo>
                  <a:pt x="3821750" y="2579681"/>
                </a:lnTo>
                <a:lnTo>
                  <a:pt x="0" y="2579681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-1653467">
            <a:off x="1090726" y="2197372"/>
            <a:ext cx="3342451" cy="1087816"/>
          </a:xfrm>
          <a:custGeom>
            <a:avLst/>
            <a:gdLst/>
            <a:ahLst/>
            <a:cxnLst/>
            <a:rect l="l" t="t" r="r" b="b"/>
            <a:pathLst>
              <a:path w="3342451" h="1087816">
                <a:moveTo>
                  <a:pt x="0" y="0"/>
                </a:moveTo>
                <a:lnTo>
                  <a:pt x="3342451" y="0"/>
                </a:lnTo>
                <a:lnTo>
                  <a:pt x="3342451" y="1087816"/>
                </a:lnTo>
                <a:lnTo>
                  <a:pt x="0" y="1087816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3882869" y="3030455"/>
            <a:ext cx="10522262" cy="323850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12780"/>
              </a:lnSpc>
            </a:pPr>
            <a:r>
              <a:rPr lang="en-US" sz="10650">
                <a:solidFill>
                  <a:srgbClr val="FFFFFF"/>
                </a:solidFill>
                <a:latin typeface="Sigmar One"/>
              </a:rPr>
              <a:t>MẠNG MÁY TÍNH</a:t>
            </a:r>
          </a:p>
        </p:txBody>
      </p:sp>
      <p:sp>
        <p:nvSpPr>
          <p:cNvPr id="10" name="TextBox 10"/>
          <p:cNvSpPr txBox="1"/>
          <p:nvPr/>
        </p:nvSpPr>
        <p:spPr>
          <a:xfrm>
            <a:off x="1028700" y="8350347"/>
            <a:ext cx="8115300" cy="86677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>
              <a:lnSpc>
                <a:spcPts val="6000"/>
              </a:lnSpc>
            </a:pPr>
            <a:r>
              <a:rPr lang="en-US" sz="5000">
                <a:solidFill>
                  <a:srgbClr val="FFB600"/>
                </a:solidFill>
                <a:latin typeface="Farsan"/>
              </a:rPr>
              <a:t>Ths. Nguyễn Thanh Cẩm</a:t>
            </a: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40005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/>
            <a:stretch>
              <a:fillRect l="-1715" t="-5514" r="-32306" b="-1102"/>
            </a:stretch>
          </a:blipFill>
        </p:spPr>
      </p:sp>
      <p:sp>
        <p:nvSpPr>
          <p:cNvPr id="3" name="Freeform 3"/>
          <p:cNvSpPr/>
          <p:nvPr/>
        </p:nvSpPr>
        <p:spPr>
          <a:xfrm rot="9776183">
            <a:off x="-2481307" y="-461139"/>
            <a:ext cx="5467313" cy="12425712"/>
          </a:xfrm>
          <a:custGeom>
            <a:avLst/>
            <a:gdLst/>
            <a:ahLst/>
            <a:cxnLst/>
            <a:rect l="l" t="t" r="r" b="b"/>
            <a:pathLst>
              <a:path w="5467313" h="12425712">
                <a:moveTo>
                  <a:pt x="0" y="0"/>
                </a:moveTo>
                <a:lnTo>
                  <a:pt x="5467313" y="0"/>
                </a:lnTo>
                <a:lnTo>
                  <a:pt x="5467313" y="12425712"/>
                </a:lnTo>
                <a:lnTo>
                  <a:pt x="0" y="12425712"/>
                </a:lnTo>
                <a:lnTo>
                  <a:pt x="0" y="0"/>
                </a:lnTo>
                <a:close/>
              </a:path>
            </a:pathLst>
          </a:custGeom>
          <a:blipFill>
            <a:blip r:embed="rId3"/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732425">
            <a:off x="14626214" y="-2193296"/>
            <a:ext cx="4337244" cy="4386593"/>
          </a:xfrm>
          <a:custGeom>
            <a:avLst/>
            <a:gdLst/>
            <a:ahLst/>
            <a:cxnLst/>
            <a:rect l="l" t="t" r="r" b="b"/>
            <a:pathLst>
              <a:path w="4337244" h="4386593">
                <a:moveTo>
                  <a:pt x="0" y="0"/>
                </a:moveTo>
                <a:lnTo>
                  <a:pt x="4337244" y="0"/>
                </a:lnTo>
                <a:lnTo>
                  <a:pt x="4337244" y="4386592"/>
                </a:lnTo>
                <a:lnTo>
                  <a:pt x="0" y="4386592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>
            <a:off x="1028700" y="1028700"/>
            <a:ext cx="14804174" cy="2207515"/>
          </a:xfrm>
          <a:custGeom>
            <a:avLst/>
            <a:gdLst/>
            <a:ahLst/>
            <a:cxnLst/>
            <a:rect l="l" t="t" r="r" b="b"/>
            <a:pathLst>
              <a:path w="14804174" h="2207515">
                <a:moveTo>
                  <a:pt x="0" y="0"/>
                </a:moveTo>
                <a:lnTo>
                  <a:pt x="14804174" y="0"/>
                </a:lnTo>
                <a:lnTo>
                  <a:pt x="14804174" y="2207515"/>
                </a:lnTo>
                <a:lnTo>
                  <a:pt x="0" y="2207515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 t="-8671" r="-1029" b="-743567"/>
            </a:stretch>
          </a:blipFill>
        </p:spPr>
      </p:sp>
      <p:sp>
        <p:nvSpPr>
          <p:cNvPr id="6" name="Freeform 6"/>
          <p:cNvSpPr/>
          <p:nvPr/>
        </p:nvSpPr>
        <p:spPr>
          <a:xfrm rot="-1064301">
            <a:off x="2135991" y="4012815"/>
            <a:ext cx="1299829" cy="3477803"/>
          </a:xfrm>
          <a:custGeom>
            <a:avLst/>
            <a:gdLst/>
            <a:ahLst/>
            <a:cxnLst/>
            <a:rect l="l" t="t" r="r" b="b"/>
            <a:pathLst>
              <a:path w="1299829" h="3477803">
                <a:moveTo>
                  <a:pt x="0" y="0"/>
                </a:moveTo>
                <a:lnTo>
                  <a:pt x="1299828" y="0"/>
                </a:lnTo>
                <a:lnTo>
                  <a:pt x="1299828" y="3477803"/>
                </a:lnTo>
                <a:lnTo>
                  <a:pt x="0" y="3477803"/>
                </a:lnTo>
                <a:lnTo>
                  <a:pt x="0" y="0"/>
                </a:lnTo>
                <a:close/>
              </a:path>
            </a:pathLst>
          </a:custGeom>
          <a:blipFill>
            <a:blip r:embed="rId6"/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-1562111">
            <a:off x="135647" y="496035"/>
            <a:ext cx="1934503" cy="1065329"/>
          </a:xfrm>
          <a:custGeom>
            <a:avLst/>
            <a:gdLst/>
            <a:ahLst/>
            <a:cxnLst/>
            <a:rect l="l" t="t" r="r" b="b"/>
            <a:pathLst>
              <a:path w="1934503" h="1065329">
                <a:moveTo>
                  <a:pt x="0" y="0"/>
                </a:moveTo>
                <a:lnTo>
                  <a:pt x="1934503" y="0"/>
                </a:lnTo>
                <a:lnTo>
                  <a:pt x="1934503" y="1065330"/>
                </a:lnTo>
                <a:lnTo>
                  <a:pt x="0" y="1065330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>
            <a:off x="14592484" y="2880080"/>
            <a:ext cx="1552456" cy="712269"/>
          </a:xfrm>
          <a:custGeom>
            <a:avLst/>
            <a:gdLst/>
            <a:ahLst/>
            <a:cxnLst/>
            <a:rect l="l" t="t" r="r" b="b"/>
            <a:pathLst>
              <a:path w="1552456" h="712269">
                <a:moveTo>
                  <a:pt x="0" y="0"/>
                </a:moveTo>
                <a:lnTo>
                  <a:pt x="1552456" y="0"/>
                </a:lnTo>
                <a:lnTo>
                  <a:pt x="1552456" y="712269"/>
                </a:lnTo>
                <a:lnTo>
                  <a:pt x="0" y="712269"/>
                </a:lnTo>
                <a:lnTo>
                  <a:pt x="0" y="0"/>
                </a:lnTo>
                <a:close/>
              </a:path>
            </a:pathLst>
          </a:custGeom>
          <a:blipFill>
            <a:blip r:embed="rId8"/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>
            <a:off x="15263937" y="541707"/>
            <a:ext cx="1995363" cy="973986"/>
          </a:xfrm>
          <a:custGeom>
            <a:avLst/>
            <a:gdLst/>
            <a:ahLst/>
            <a:cxnLst/>
            <a:rect l="l" t="t" r="r" b="b"/>
            <a:pathLst>
              <a:path w="1995363" h="973986">
                <a:moveTo>
                  <a:pt x="0" y="0"/>
                </a:moveTo>
                <a:lnTo>
                  <a:pt x="1995363" y="0"/>
                </a:lnTo>
                <a:lnTo>
                  <a:pt x="1995363" y="973986"/>
                </a:lnTo>
                <a:lnTo>
                  <a:pt x="0" y="973986"/>
                </a:lnTo>
                <a:lnTo>
                  <a:pt x="0" y="0"/>
                </a:lnTo>
                <a:close/>
              </a:path>
            </a:pathLst>
          </a:custGeom>
          <a:blipFill>
            <a:blip r:embed="rId9"/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4281610" y="5608250"/>
            <a:ext cx="13112009" cy="27188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1245" lvl="1" indent="-415623">
              <a:lnSpc>
                <a:spcPts val="5390"/>
              </a:lnSpc>
              <a:buFont typeface="Arial"/>
              <a:buChar char="•"/>
            </a:pPr>
            <a:r>
              <a:rPr lang="en-US" sz="3850" dirty="0">
                <a:solidFill>
                  <a:srgbClr val="000000"/>
                </a:solidFill>
                <a:latin typeface="Montserrat"/>
              </a:rPr>
              <a:t>Basic concepts of TCP protocol </a:t>
            </a:r>
            <a:endParaRPr lang="vi-VN" sz="3850" dirty="0">
              <a:solidFill>
                <a:srgbClr val="000000"/>
              </a:solidFill>
              <a:latin typeface="Montserrat"/>
            </a:endParaRPr>
          </a:p>
          <a:p>
            <a:pPr marL="831245" lvl="1" indent="-415623">
              <a:lnSpc>
                <a:spcPts val="5390"/>
              </a:lnSpc>
              <a:buFont typeface="Arial"/>
              <a:buChar char="•"/>
            </a:pPr>
            <a:r>
              <a:rPr lang="en-US" sz="3850" dirty="0">
                <a:solidFill>
                  <a:srgbClr val="000000"/>
                </a:solidFill>
                <a:latin typeface="Montserrat"/>
              </a:rPr>
              <a:t>Port </a:t>
            </a:r>
            <a:endParaRPr lang="vi-VN" sz="3850" dirty="0">
              <a:solidFill>
                <a:srgbClr val="000000"/>
              </a:solidFill>
              <a:latin typeface="Montserrat"/>
            </a:endParaRPr>
          </a:p>
          <a:p>
            <a:pPr marL="831245" lvl="1" indent="-415623">
              <a:lnSpc>
                <a:spcPts val="5390"/>
              </a:lnSpc>
              <a:buFont typeface="Arial"/>
              <a:buChar char="•"/>
            </a:pPr>
            <a:r>
              <a:rPr lang="en-US" sz="3850" dirty="0">
                <a:solidFill>
                  <a:srgbClr val="000000"/>
                </a:solidFill>
                <a:latin typeface="Montserrat"/>
              </a:rPr>
              <a:t>IP address (Address) </a:t>
            </a:r>
            <a:endParaRPr lang="vi-VN" sz="3850" dirty="0">
              <a:solidFill>
                <a:srgbClr val="000000"/>
              </a:solidFill>
              <a:latin typeface="Montserrat"/>
            </a:endParaRPr>
          </a:p>
          <a:p>
            <a:pPr marL="831245" lvl="1" indent="-415623">
              <a:lnSpc>
                <a:spcPts val="5390"/>
              </a:lnSpc>
              <a:buFont typeface="Arial"/>
              <a:buChar char="•"/>
            </a:pPr>
            <a:r>
              <a:rPr lang="en-US" sz="3850" dirty="0">
                <a:solidFill>
                  <a:srgbClr val="000000"/>
                </a:solidFill>
                <a:latin typeface="Montserrat"/>
              </a:rPr>
              <a:t>Steps to create a TCP application</a:t>
            </a:r>
          </a:p>
        </p:txBody>
      </p:sp>
      <p:sp>
        <p:nvSpPr>
          <p:cNvPr id="11" name="TextBox 11"/>
          <p:cNvSpPr txBox="1"/>
          <p:nvPr/>
        </p:nvSpPr>
        <p:spPr>
          <a:xfrm>
            <a:off x="564538" y="1620036"/>
            <a:ext cx="14804174" cy="1155701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algn="ctr">
              <a:lnSpc>
                <a:spcPts val="7625"/>
              </a:lnSpc>
              <a:spcBef>
                <a:spcPct val="0"/>
              </a:spcBef>
            </a:pPr>
            <a:r>
              <a:rPr lang="en-US" sz="7625">
                <a:solidFill>
                  <a:srgbClr val="000000"/>
                </a:solidFill>
                <a:latin typeface="Farsan"/>
              </a:rPr>
              <a:t>Table of contents</a:t>
            </a:r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EB512DEC-FDBF-7CA6-35F5-FD5F7B6105BC}"/>
              </a:ext>
            </a:extLst>
          </p:cNvPr>
          <p:cNvSpPr/>
          <p:nvPr/>
        </p:nvSpPr>
        <p:spPr>
          <a:xfrm>
            <a:off x="76707" y="2278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12" b="-75712"/>
            </a:stretch>
          </a:blipFill>
        </p:spPr>
      </p:sp>
      <p:sp>
        <p:nvSpPr>
          <p:cNvPr id="3" name="Freeform 4">
            <a:extLst>
              <a:ext uri="{FF2B5EF4-FFF2-40B4-BE49-F238E27FC236}">
                <a16:creationId xmlns:a16="http://schemas.microsoft.com/office/drawing/2014/main" id="{28D834DF-6467-C7EF-E9BB-3B83C7C8ACAF}"/>
              </a:ext>
            </a:extLst>
          </p:cNvPr>
          <p:cNvSpPr/>
          <p:nvPr/>
        </p:nvSpPr>
        <p:spPr>
          <a:xfrm rot="469517">
            <a:off x="15418745" y="1116685"/>
            <a:ext cx="3268147" cy="3268147"/>
          </a:xfrm>
          <a:custGeom>
            <a:avLst/>
            <a:gdLst/>
            <a:ahLst/>
            <a:cxnLst/>
            <a:rect l="l" t="t" r="r" b="b"/>
            <a:pathLst>
              <a:path w="3268147" h="3268147">
                <a:moveTo>
                  <a:pt x="0" y="0"/>
                </a:moveTo>
                <a:lnTo>
                  <a:pt x="3268147" y="0"/>
                </a:lnTo>
                <a:lnTo>
                  <a:pt x="3268147" y="3268147"/>
                </a:lnTo>
                <a:lnTo>
                  <a:pt x="0" y="3268147"/>
                </a:lnTo>
                <a:lnTo>
                  <a:pt x="0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5">
            <a:extLst>
              <a:ext uri="{FF2B5EF4-FFF2-40B4-BE49-F238E27FC236}">
                <a16:creationId xmlns:a16="http://schemas.microsoft.com/office/drawing/2014/main" id="{3624066B-F989-D9B5-F768-B181A6382017}"/>
              </a:ext>
            </a:extLst>
          </p:cNvPr>
          <p:cNvSpPr/>
          <p:nvPr/>
        </p:nvSpPr>
        <p:spPr>
          <a:xfrm rot="20721209">
            <a:off x="15648290" y="788365"/>
            <a:ext cx="1253137" cy="1093423"/>
          </a:xfrm>
          <a:custGeom>
            <a:avLst/>
            <a:gdLst/>
            <a:ahLst/>
            <a:cxnLst/>
            <a:rect l="l" t="t" r="r" b="b"/>
            <a:pathLst>
              <a:path w="1253137" h="1093423">
                <a:moveTo>
                  <a:pt x="0" y="0"/>
                </a:moveTo>
                <a:lnTo>
                  <a:pt x="1253137" y="0"/>
                </a:lnTo>
                <a:lnTo>
                  <a:pt x="1253137" y="1093424"/>
                </a:lnTo>
                <a:lnTo>
                  <a:pt x="0" y="1093424"/>
                </a:lnTo>
                <a:lnTo>
                  <a:pt x="0" y="0"/>
                </a:lnTo>
                <a:close/>
              </a:path>
            </a:pathLst>
          </a:custGeom>
          <a:blipFill>
            <a:blip r:embed="rId5"/>
            <a:stretch>
              <a:fillRect/>
            </a:stretch>
          </a:blipFill>
        </p:spPr>
      </p:sp>
      <p:sp>
        <p:nvSpPr>
          <p:cNvPr id="6" name="Freeform 7">
            <a:extLst>
              <a:ext uri="{FF2B5EF4-FFF2-40B4-BE49-F238E27FC236}">
                <a16:creationId xmlns:a16="http://schemas.microsoft.com/office/drawing/2014/main" id="{C8180A73-906D-5386-4296-3C039241FF54}"/>
              </a:ext>
            </a:extLst>
          </p:cNvPr>
          <p:cNvSpPr/>
          <p:nvPr/>
        </p:nvSpPr>
        <p:spPr>
          <a:xfrm>
            <a:off x="3048877" y="5834380"/>
            <a:ext cx="1218461" cy="1530031"/>
          </a:xfrm>
          <a:custGeom>
            <a:avLst/>
            <a:gdLst/>
            <a:ahLst/>
            <a:cxnLst/>
            <a:rect l="l" t="t" r="r" b="b"/>
            <a:pathLst>
              <a:path w="1218461" h="1530031">
                <a:moveTo>
                  <a:pt x="0" y="0"/>
                </a:moveTo>
                <a:lnTo>
                  <a:pt x="1218462" y="0"/>
                </a:lnTo>
                <a:lnTo>
                  <a:pt x="1218462" y="1530031"/>
                </a:lnTo>
                <a:lnTo>
                  <a:pt x="0" y="1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F3BDD033-5B04-B617-8587-C84E4BFD7E74}"/>
              </a:ext>
            </a:extLst>
          </p:cNvPr>
          <p:cNvSpPr txBox="1"/>
          <p:nvPr/>
        </p:nvSpPr>
        <p:spPr>
          <a:xfrm>
            <a:off x="1028699" y="615643"/>
            <a:ext cx="12915901" cy="1679947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050"/>
              </a:lnSpc>
              <a:spcBef>
                <a:spcPct val="0"/>
              </a:spcBef>
            </a:pPr>
            <a:r>
              <a:rPr lang="en-US" sz="10875" dirty="0">
                <a:solidFill>
                  <a:srgbClr val="FFFFFF"/>
                </a:solidFill>
                <a:latin typeface="Sigmar One"/>
              </a:rPr>
              <a:t> </a:t>
            </a:r>
            <a:r>
              <a:rPr lang="en-US" sz="4800" dirty="0">
                <a:solidFill>
                  <a:srgbClr val="FFFFFF"/>
                </a:solidFill>
                <a:latin typeface="Sigmar One"/>
              </a:rPr>
              <a:t>Basic concepts of TCP protocol </a:t>
            </a:r>
          </a:p>
        </p:txBody>
      </p:sp>
      <p:sp>
        <p:nvSpPr>
          <p:cNvPr id="8" name="Freeform 9">
            <a:extLst>
              <a:ext uri="{FF2B5EF4-FFF2-40B4-BE49-F238E27FC236}">
                <a16:creationId xmlns:a16="http://schemas.microsoft.com/office/drawing/2014/main" id="{146AD22C-2107-25CB-AD1C-867CDA16F415}"/>
              </a:ext>
            </a:extLst>
          </p:cNvPr>
          <p:cNvSpPr/>
          <p:nvPr/>
        </p:nvSpPr>
        <p:spPr>
          <a:xfrm rot="450767">
            <a:off x="12891684" y="3608787"/>
            <a:ext cx="2463966" cy="1088625"/>
          </a:xfrm>
          <a:custGeom>
            <a:avLst/>
            <a:gdLst/>
            <a:ahLst/>
            <a:cxnLst/>
            <a:rect l="l" t="t" r="r" b="b"/>
            <a:pathLst>
              <a:path w="2463966" h="1088625">
                <a:moveTo>
                  <a:pt x="0" y="0"/>
                </a:moveTo>
                <a:lnTo>
                  <a:pt x="2463966" y="0"/>
                </a:lnTo>
                <a:lnTo>
                  <a:pt x="2463966" y="1088625"/>
                </a:lnTo>
                <a:lnTo>
                  <a:pt x="0" y="1088625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5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5F445F4B-6DB0-9152-9864-F34C35CC0263}"/>
              </a:ext>
            </a:extLst>
          </p:cNvPr>
          <p:cNvSpPr txBox="1"/>
          <p:nvPr/>
        </p:nvSpPr>
        <p:spPr>
          <a:xfrm>
            <a:off x="6605428" y="7083277"/>
            <a:ext cx="9259396" cy="23671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vi-VN" sz="3375" dirty="0">
                <a:solidFill>
                  <a:srgbClr val="FFFFFF"/>
                </a:solidFill>
                <a:latin typeface="Montserrat"/>
              </a:rPr>
              <a:t>TCP</a:t>
            </a:r>
            <a:r>
              <a:rPr lang="en-US" sz="3375" dirty="0">
                <a:solidFill>
                  <a:srgbClr val="FFFFFF"/>
                </a:solidFill>
                <a:latin typeface="Montserrat"/>
              </a:rPr>
              <a:t> Is a protocol-oriented connection (connection - direction).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solidFill>
                  <a:srgbClr val="FFFFFF"/>
                </a:solidFill>
                <a:latin typeface="Montserrat"/>
              </a:rPr>
              <a:t>Reliable information transmission.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solidFill>
                  <a:srgbClr val="FFFFFF"/>
                </a:solidFill>
                <a:latin typeface="Montserrat"/>
              </a:rPr>
              <a:t>Channel connection setup</a:t>
            </a:r>
            <a:endParaRPr lang="en-US" sz="3375" u="none" dirty="0">
              <a:solidFill>
                <a:srgbClr val="FFFFFF"/>
              </a:solidFill>
              <a:latin typeface="Montserrat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C3AA17F9-BACE-2830-95B1-E4864DFBCF2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3746630" y="2911233"/>
            <a:ext cx="8295128" cy="3524354"/>
          </a:xfrm>
          <a:prstGeom prst="rect">
            <a:avLst/>
          </a:prstGeom>
        </p:spPr>
      </p:pic>
      <p:sp>
        <p:nvSpPr>
          <p:cNvPr id="11" name="Freeform 3">
            <a:extLst>
              <a:ext uri="{FF2B5EF4-FFF2-40B4-BE49-F238E27FC236}">
                <a16:creationId xmlns:a16="http://schemas.microsoft.com/office/drawing/2014/main" id="{FCBF3DF4-A7D7-68DB-E32C-7D0A6222F72E}"/>
              </a:ext>
            </a:extLst>
          </p:cNvPr>
          <p:cNvSpPr/>
          <p:nvPr/>
        </p:nvSpPr>
        <p:spPr>
          <a:xfrm rot="1110752" flipH="1">
            <a:off x="-1273538" y="6384141"/>
            <a:ext cx="9863291" cy="6881606"/>
          </a:xfrm>
          <a:custGeom>
            <a:avLst/>
            <a:gdLst/>
            <a:ahLst/>
            <a:cxnLst/>
            <a:rect l="l" t="t" r="r" b="b"/>
            <a:pathLst>
              <a:path w="9863291" h="6881606">
                <a:moveTo>
                  <a:pt x="9863291" y="0"/>
                </a:moveTo>
                <a:lnTo>
                  <a:pt x="0" y="0"/>
                </a:lnTo>
                <a:lnTo>
                  <a:pt x="0" y="6881606"/>
                </a:lnTo>
                <a:lnTo>
                  <a:pt x="9863291" y="6881606"/>
                </a:lnTo>
                <a:lnTo>
                  <a:pt x="9863291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6">
            <a:extLst>
              <a:ext uri="{FF2B5EF4-FFF2-40B4-BE49-F238E27FC236}">
                <a16:creationId xmlns:a16="http://schemas.microsoft.com/office/drawing/2014/main" id="{3AD161E2-8BF6-1E5D-0426-1CF35243A434}"/>
              </a:ext>
            </a:extLst>
          </p:cNvPr>
          <p:cNvSpPr/>
          <p:nvPr/>
        </p:nvSpPr>
        <p:spPr>
          <a:xfrm rot="1832484">
            <a:off x="191154" y="6582159"/>
            <a:ext cx="2658948" cy="2170669"/>
          </a:xfrm>
          <a:custGeom>
            <a:avLst/>
            <a:gdLst/>
            <a:ahLst/>
            <a:cxnLst/>
            <a:rect l="l" t="t" r="r" b="b"/>
            <a:pathLst>
              <a:path w="2658948" h="2170669">
                <a:moveTo>
                  <a:pt x="0" y="0"/>
                </a:moveTo>
                <a:lnTo>
                  <a:pt x="2658949" y="0"/>
                </a:lnTo>
                <a:lnTo>
                  <a:pt x="2658949" y="2170669"/>
                </a:lnTo>
                <a:lnTo>
                  <a:pt x="0" y="2170669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4841107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76707" y="22786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12" b="-75712"/>
            </a:stretch>
          </a:blipFill>
        </p:spPr>
      </p:sp>
      <p:sp>
        <p:nvSpPr>
          <p:cNvPr id="3" name="Freeform 3"/>
          <p:cNvSpPr/>
          <p:nvPr/>
        </p:nvSpPr>
        <p:spPr>
          <a:xfrm rot="1110752" flipH="1">
            <a:off x="-1556596" y="4788797"/>
            <a:ext cx="9863291" cy="6881606"/>
          </a:xfrm>
          <a:custGeom>
            <a:avLst/>
            <a:gdLst/>
            <a:ahLst/>
            <a:cxnLst/>
            <a:rect l="l" t="t" r="r" b="b"/>
            <a:pathLst>
              <a:path w="9863291" h="6881606">
                <a:moveTo>
                  <a:pt x="9863291" y="0"/>
                </a:moveTo>
                <a:lnTo>
                  <a:pt x="0" y="0"/>
                </a:lnTo>
                <a:lnTo>
                  <a:pt x="0" y="6881606"/>
                </a:lnTo>
                <a:lnTo>
                  <a:pt x="9863291" y="6881606"/>
                </a:lnTo>
                <a:lnTo>
                  <a:pt x="98632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9517">
            <a:off x="15418745" y="1116685"/>
            <a:ext cx="3268147" cy="3268147"/>
          </a:xfrm>
          <a:custGeom>
            <a:avLst/>
            <a:gdLst/>
            <a:ahLst/>
            <a:cxnLst/>
            <a:rect l="l" t="t" r="r" b="b"/>
            <a:pathLst>
              <a:path w="3268147" h="3268147">
                <a:moveTo>
                  <a:pt x="0" y="0"/>
                </a:moveTo>
                <a:lnTo>
                  <a:pt x="3268147" y="0"/>
                </a:lnTo>
                <a:lnTo>
                  <a:pt x="3268147" y="3268147"/>
                </a:lnTo>
                <a:lnTo>
                  <a:pt x="0" y="3268147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878791">
            <a:off x="15648290" y="788365"/>
            <a:ext cx="1253137" cy="1093423"/>
          </a:xfrm>
          <a:custGeom>
            <a:avLst/>
            <a:gdLst/>
            <a:ahLst/>
            <a:cxnLst/>
            <a:rect l="l" t="t" r="r" b="b"/>
            <a:pathLst>
              <a:path w="1253137" h="1093423">
                <a:moveTo>
                  <a:pt x="0" y="0"/>
                </a:moveTo>
                <a:lnTo>
                  <a:pt x="1253137" y="0"/>
                </a:lnTo>
                <a:lnTo>
                  <a:pt x="1253137" y="1093424"/>
                </a:lnTo>
                <a:lnTo>
                  <a:pt x="0" y="1093424"/>
                </a:lnTo>
                <a:lnTo>
                  <a:pt x="0" y="0"/>
                </a:lnTo>
                <a:close/>
              </a:path>
            </a:pathLst>
          </a:custGeom>
          <a:blipFill>
            <a:blip r:embed="rId7"/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1832484">
            <a:off x="367076" y="5533921"/>
            <a:ext cx="2658948" cy="2170669"/>
          </a:xfrm>
          <a:custGeom>
            <a:avLst/>
            <a:gdLst/>
            <a:ahLst/>
            <a:cxnLst/>
            <a:rect l="l" t="t" r="r" b="b"/>
            <a:pathLst>
              <a:path w="2658948" h="2170669">
                <a:moveTo>
                  <a:pt x="0" y="0"/>
                </a:moveTo>
                <a:lnTo>
                  <a:pt x="2658949" y="0"/>
                </a:lnTo>
                <a:lnTo>
                  <a:pt x="2658949" y="2170669"/>
                </a:lnTo>
                <a:lnTo>
                  <a:pt x="0" y="2170669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>
            <a:off x="3048877" y="5834380"/>
            <a:ext cx="1218461" cy="1530031"/>
          </a:xfrm>
          <a:custGeom>
            <a:avLst/>
            <a:gdLst/>
            <a:ahLst/>
            <a:cxnLst/>
            <a:rect l="l" t="t" r="r" b="b"/>
            <a:pathLst>
              <a:path w="1218461" h="1530031">
                <a:moveTo>
                  <a:pt x="0" y="0"/>
                </a:moveTo>
                <a:lnTo>
                  <a:pt x="1218462" y="0"/>
                </a:lnTo>
                <a:lnTo>
                  <a:pt x="1218462" y="1530031"/>
                </a:lnTo>
                <a:lnTo>
                  <a:pt x="0" y="1530031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8"/>
          <p:cNvSpPr txBox="1"/>
          <p:nvPr/>
        </p:nvSpPr>
        <p:spPr>
          <a:xfrm>
            <a:off x="1028699" y="615643"/>
            <a:ext cx="12915901" cy="3216906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0" lvl="0" indent="0">
              <a:lnSpc>
                <a:spcPts val="13050"/>
              </a:lnSpc>
              <a:spcBef>
                <a:spcPct val="0"/>
              </a:spcBef>
            </a:pPr>
            <a:r>
              <a:rPr lang="en-US" sz="7200" dirty="0">
                <a:solidFill>
                  <a:srgbClr val="FFFFFF"/>
                </a:solidFill>
                <a:latin typeface="Sigmar One"/>
              </a:rPr>
              <a:t> Basic concepts of TCP protocol </a:t>
            </a:r>
          </a:p>
        </p:txBody>
      </p:sp>
      <p:sp>
        <p:nvSpPr>
          <p:cNvPr id="9" name="Freeform 9"/>
          <p:cNvSpPr/>
          <p:nvPr/>
        </p:nvSpPr>
        <p:spPr>
          <a:xfrm rot="450767">
            <a:off x="12891684" y="3608787"/>
            <a:ext cx="2463966" cy="1088625"/>
          </a:xfrm>
          <a:custGeom>
            <a:avLst/>
            <a:gdLst/>
            <a:ahLst/>
            <a:cxnLst/>
            <a:rect l="l" t="t" r="r" b="b"/>
            <a:pathLst>
              <a:path w="2463966" h="1088625">
                <a:moveTo>
                  <a:pt x="0" y="0"/>
                </a:moveTo>
                <a:lnTo>
                  <a:pt x="2463966" y="0"/>
                </a:lnTo>
                <a:lnTo>
                  <a:pt x="2463966" y="1088625"/>
                </a:lnTo>
                <a:lnTo>
                  <a:pt x="0" y="1088625"/>
                </a:lnTo>
                <a:lnTo>
                  <a:pt x="0" y="0"/>
                </a:lnTo>
                <a:close/>
              </a:path>
            </a:pathLst>
          </a:custGeom>
          <a:blipFill>
            <a:blip r:embed="rId12">
              <a:alphaModFix amt="50000"/>
              <a:extLs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a:blipFill>
        </p:spPr>
      </p:sp>
      <p:sp>
        <p:nvSpPr>
          <p:cNvPr id="10" name="TextBox 10"/>
          <p:cNvSpPr txBox="1"/>
          <p:nvPr/>
        </p:nvSpPr>
        <p:spPr>
          <a:xfrm>
            <a:off x="5508816" y="4210343"/>
            <a:ext cx="9259396" cy="477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solidFill>
                  <a:srgbClr val="FFFFFF"/>
                </a:solidFill>
                <a:latin typeface="Montserrat"/>
              </a:rPr>
              <a:t> Provides a point-to-point channel for applications requiring reliable communications.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solidFill>
                  <a:srgbClr val="FFFFFF"/>
                </a:solidFill>
                <a:latin typeface="Montserrat"/>
              </a:rPr>
              <a:t>The following protocols are connection oriented protocols: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solidFill>
                  <a:srgbClr val="FFFFFF"/>
                </a:solidFill>
                <a:latin typeface="Montserrat"/>
              </a:rPr>
              <a:t> HTTP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solidFill>
                  <a:srgbClr val="FFFFFF"/>
                </a:solidFill>
                <a:latin typeface="Montserrat"/>
              </a:rPr>
              <a:t>FTP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solidFill>
                  <a:srgbClr val="FFFFFF"/>
                </a:solidFill>
                <a:latin typeface="Montserrat"/>
              </a:rPr>
              <a:t>Telnet</a:t>
            </a:r>
            <a:endParaRPr lang="en-US" sz="3375" u="none" dirty="0">
              <a:solidFill>
                <a:srgbClr val="FFFFFF"/>
              </a:solidFill>
              <a:latin typeface="Montserrat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9751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1715" t="-5514" r="-32306" b="-1102"/>
            </a:stretch>
          </a:blipFill>
        </p:spPr>
      </p:sp>
      <p:pic>
        <p:nvPicPr>
          <p:cNvPr id="17" name="Picture 16">
            <a:extLst>
              <a:ext uri="{FF2B5EF4-FFF2-40B4-BE49-F238E27FC236}">
                <a16:creationId xmlns:a16="http://schemas.microsoft.com/office/drawing/2014/main" id="{9425132D-60DC-861F-59C9-E80C3031EA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1838402" y="1536730"/>
            <a:ext cx="5563337" cy="6740562"/>
          </a:xfrm>
          <a:prstGeom prst="rect">
            <a:avLst/>
          </a:prstGeom>
        </p:spPr>
      </p:pic>
      <p:sp>
        <p:nvSpPr>
          <p:cNvPr id="10" name="Freeform 10"/>
          <p:cNvSpPr/>
          <p:nvPr/>
        </p:nvSpPr>
        <p:spPr>
          <a:xfrm rot="-617319">
            <a:off x="11002379" y="8230132"/>
            <a:ext cx="1656276" cy="1656276"/>
          </a:xfrm>
          <a:custGeom>
            <a:avLst/>
            <a:gdLst/>
            <a:ahLst/>
            <a:cxnLst/>
            <a:rect l="l" t="t" r="r" b="b"/>
            <a:pathLst>
              <a:path w="1656276" h="1656276">
                <a:moveTo>
                  <a:pt x="0" y="0"/>
                </a:moveTo>
                <a:lnTo>
                  <a:pt x="1656276" y="0"/>
                </a:lnTo>
                <a:lnTo>
                  <a:pt x="1656276" y="1656276"/>
                </a:lnTo>
                <a:lnTo>
                  <a:pt x="0" y="1656276"/>
                </a:lnTo>
                <a:lnTo>
                  <a:pt x="0" y="0"/>
                </a:lnTo>
                <a:close/>
              </a:path>
            </a:pathLst>
          </a:custGeom>
          <a:blipFill>
            <a:blip r:embed="rId4">
              <a:extLst>
                <a:ext uri="{96DAC541-7B7A-43D3-8B79-37D633B846F1}">
                  <asvg:svgBlip xmlns:asvg="http://schemas.microsoft.com/office/drawing/2016/SVG/main" r:embed="rId5"/>
                </a:ext>
              </a:extLst>
            </a:blip>
            <a:stretch>
              <a:fillRect/>
            </a:stretch>
          </a:blipFill>
        </p:spPr>
      </p:sp>
      <p:sp>
        <p:nvSpPr>
          <p:cNvPr id="9" name="Freeform 9"/>
          <p:cNvSpPr/>
          <p:nvPr/>
        </p:nvSpPr>
        <p:spPr>
          <a:xfrm rot="-5271252">
            <a:off x="14559350" y="-2681128"/>
            <a:ext cx="2008995" cy="7366316"/>
          </a:xfrm>
          <a:custGeom>
            <a:avLst/>
            <a:gdLst/>
            <a:ahLst/>
            <a:cxnLst/>
            <a:rect l="l" t="t" r="r" b="b"/>
            <a:pathLst>
              <a:path w="2008995" h="7366316">
                <a:moveTo>
                  <a:pt x="0" y="0"/>
                </a:moveTo>
                <a:lnTo>
                  <a:pt x="2008995" y="0"/>
                </a:lnTo>
                <a:lnTo>
                  <a:pt x="2008995" y="7366316"/>
                </a:lnTo>
                <a:lnTo>
                  <a:pt x="0" y="7366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11" name="Freeform 11"/>
          <p:cNvSpPr/>
          <p:nvPr/>
        </p:nvSpPr>
        <p:spPr>
          <a:xfrm>
            <a:off x="9000344" y="3707632"/>
            <a:ext cx="3278932" cy="715403"/>
          </a:xfrm>
          <a:custGeom>
            <a:avLst/>
            <a:gdLst/>
            <a:ahLst/>
            <a:cxnLst/>
            <a:rect l="l" t="t" r="r" b="b"/>
            <a:pathLst>
              <a:path w="3278932" h="715403">
                <a:moveTo>
                  <a:pt x="0" y="0"/>
                </a:moveTo>
                <a:lnTo>
                  <a:pt x="3278932" y="0"/>
                </a:lnTo>
                <a:lnTo>
                  <a:pt x="3278932" y="715404"/>
                </a:lnTo>
                <a:lnTo>
                  <a:pt x="0" y="715404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alphaModFix amt="60000"/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  <p:txBody>
          <a:bodyPr/>
          <a:lstStyle/>
          <a:p>
            <a:endParaRPr lang="en-US" dirty="0"/>
          </a:p>
        </p:txBody>
      </p:sp>
      <p:sp>
        <p:nvSpPr>
          <p:cNvPr id="12" name="TextBox 12"/>
          <p:cNvSpPr txBox="1"/>
          <p:nvPr/>
        </p:nvSpPr>
        <p:spPr>
          <a:xfrm>
            <a:off x="351367" y="4305902"/>
            <a:ext cx="9089850" cy="4807919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Port number is 2 bytes •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Numbers 0-1023: for applications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Number 1024-65535 : are ports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Servers often use well-known ports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Purpose: any client can easily identify the server/service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HTTP = 80, FTP = 21, Telnet = 23, ...</a:t>
            </a:r>
          </a:p>
          <a:p>
            <a:pPr marL="647700" lvl="1" indent="-323850">
              <a:lnSpc>
                <a:spcPts val="4200"/>
              </a:lnSpc>
              <a:buFont typeface="Arial"/>
              <a:buChar char="•"/>
            </a:pPr>
            <a:r>
              <a:rPr lang="en-US" sz="3000" dirty="0">
                <a:solidFill>
                  <a:srgbClr val="000000"/>
                </a:solidFill>
                <a:latin typeface="Montserrat"/>
              </a:rPr>
              <a:t>Client frequently uses ports • Assign at program run time</a:t>
            </a:r>
          </a:p>
        </p:txBody>
      </p:sp>
      <p:sp>
        <p:nvSpPr>
          <p:cNvPr id="13" name="TextBox 13"/>
          <p:cNvSpPr txBox="1"/>
          <p:nvPr/>
        </p:nvSpPr>
        <p:spPr>
          <a:xfrm>
            <a:off x="2528780" y="1536730"/>
            <a:ext cx="9089850" cy="113101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0" lvl="0" indent="0" algn="l">
              <a:lnSpc>
                <a:spcPts val="8399"/>
              </a:lnSpc>
              <a:spcBef>
                <a:spcPct val="0"/>
              </a:spcBef>
            </a:pPr>
            <a:r>
              <a:rPr lang="vi-VN" sz="8399" dirty="0">
                <a:solidFill>
                  <a:srgbClr val="000000"/>
                </a:solidFill>
                <a:latin typeface="Farsan"/>
              </a:rPr>
              <a:t>Post</a:t>
            </a:r>
            <a:endParaRPr lang="en-US" sz="8399" dirty="0">
              <a:solidFill>
                <a:srgbClr val="000000"/>
              </a:solidFill>
              <a:latin typeface="Farsan"/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>
            <a:off x="0" y="2392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12" b="-75712"/>
            </a:stretch>
          </a:blipFill>
        </p:spPr>
      </p:sp>
      <p:sp>
        <p:nvSpPr>
          <p:cNvPr id="3" name="Freeform 3"/>
          <p:cNvSpPr/>
          <p:nvPr/>
        </p:nvSpPr>
        <p:spPr>
          <a:xfrm rot="656550" flipH="1">
            <a:off x="-1556596" y="4788797"/>
            <a:ext cx="9863291" cy="6881606"/>
          </a:xfrm>
          <a:custGeom>
            <a:avLst/>
            <a:gdLst/>
            <a:ahLst/>
            <a:cxnLst/>
            <a:rect l="l" t="t" r="r" b="b"/>
            <a:pathLst>
              <a:path w="9863291" h="6881606">
                <a:moveTo>
                  <a:pt x="9863291" y="0"/>
                </a:moveTo>
                <a:lnTo>
                  <a:pt x="0" y="0"/>
                </a:lnTo>
                <a:lnTo>
                  <a:pt x="0" y="6881606"/>
                </a:lnTo>
                <a:lnTo>
                  <a:pt x="9863291" y="6881606"/>
                </a:lnTo>
                <a:lnTo>
                  <a:pt x="98632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/>
          <p:cNvSpPr/>
          <p:nvPr/>
        </p:nvSpPr>
        <p:spPr>
          <a:xfrm rot="469517">
            <a:off x="805025" y="6236547"/>
            <a:ext cx="1390915" cy="1390915"/>
          </a:xfrm>
          <a:custGeom>
            <a:avLst/>
            <a:gdLst/>
            <a:ahLst/>
            <a:cxnLst/>
            <a:rect l="l" t="t" r="r" b="b"/>
            <a:pathLst>
              <a:path w="1390915" h="1390915">
                <a:moveTo>
                  <a:pt x="0" y="0"/>
                </a:moveTo>
                <a:lnTo>
                  <a:pt x="1390915" y="0"/>
                </a:lnTo>
                <a:lnTo>
                  <a:pt x="1390915" y="1390915"/>
                </a:lnTo>
                <a:lnTo>
                  <a:pt x="0" y="1390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/>
          <p:cNvSpPr/>
          <p:nvPr/>
        </p:nvSpPr>
        <p:spPr>
          <a:xfrm rot="-517917" flipH="1">
            <a:off x="11357263" y="1318894"/>
            <a:ext cx="1218461" cy="1530031"/>
          </a:xfrm>
          <a:custGeom>
            <a:avLst/>
            <a:gdLst/>
            <a:ahLst/>
            <a:cxnLst/>
            <a:rect l="l" t="t" r="r" b="b"/>
            <a:pathLst>
              <a:path w="1218461" h="1530031">
                <a:moveTo>
                  <a:pt x="1218461" y="0"/>
                </a:moveTo>
                <a:lnTo>
                  <a:pt x="0" y="0"/>
                </a:lnTo>
                <a:lnTo>
                  <a:pt x="0" y="1530031"/>
                </a:lnTo>
                <a:lnTo>
                  <a:pt x="1218461" y="1530031"/>
                </a:lnTo>
                <a:lnTo>
                  <a:pt x="121846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/>
          <p:cNvSpPr/>
          <p:nvPr/>
        </p:nvSpPr>
        <p:spPr>
          <a:xfrm rot="450767">
            <a:off x="15615341" y="5701149"/>
            <a:ext cx="3287919" cy="1452662"/>
          </a:xfrm>
          <a:custGeom>
            <a:avLst/>
            <a:gdLst/>
            <a:ahLst/>
            <a:cxnLst/>
            <a:rect l="l" t="t" r="r" b="b"/>
            <a:pathLst>
              <a:path w="3287919" h="1452662">
                <a:moveTo>
                  <a:pt x="0" y="0"/>
                </a:moveTo>
                <a:lnTo>
                  <a:pt x="3287918" y="0"/>
                </a:lnTo>
                <a:lnTo>
                  <a:pt x="3287918" y="1452663"/>
                </a:lnTo>
                <a:lnTo>
                  <a:pt x="0" y="14526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7"/>
          <p:cNvSpPr/>
          <p:nvPr/>
        </p:nvSpPr>
        <p:spPr>
          <a:xfrm rot="337726">
            <a:off x="12388547" y="226622"/>
            <a:ext cx="6245071" cy="3792461"/>
          </a:xfrm>
          <a:custGeom>
            <a:avLst/>
            <a:gdLst/>
            <a:ahLst/>
            <a:cxnLst/>
            <a:rect l="l" t="t" r="r" b="b"/>
            <a:pathLst>
              <a:path w="6245071" h="3792461">
                <a:moveTo>
                  <a:pt x="0" y="0"/>
                </a:moveTo>
                <a:lnTo>
                  <a:pt x="6245071" y="0"/>
                </a:lnTo>
                <a:lnTo>
                  <a:pt x="6245071" y="3792462"/>
                </a:lnTo>
                <a:lnTo>
                  <a:pt x="0" y="3792462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Freeform 8"/>
          <p:cNvSpPr/>
          <p:nvPr/>
        </p:nvSpPr>
        <p:spPr>
          <a:xfrm rot="622070">
            <a:off x="15649205" y="549798"/>
            <a:ext cx="1756907" cy="1434275"/>
          </a:xfrm>
          <a:custGeom>
            <a:avLst/>
            <a:gdLst/>
            <a:ahLst/>
            <a:cxnLst/>
            <a:rect l="l" t="t" r="r" b="b"/>
            <a:pathLst>
              <a:path w="1756907" h="1434275">
                <a:moveTo>
                  <a:pt x="0" y="0"/>
                </a:moveTo>
                <a:lnTo>
                  <a:pt x="1756907" y="0"/>
                </a:lnTo>
                <a:lnTo>
                  <a:pt x="1756907" y="1434275"/>
                </a:lnTo>
                <a:lnTo>
                  <a:pt x="0" y="1434275"/>
                </a:lnTo>
                <a:lnTo>
                  <a:pt x="0" y="0"/>
                </a:lnTo>
                <a:close/>
              </a:path>
            </a:pathLst>
          </a:custGeom>
          <a:blipFill>
            <a:blip r:embed="rId13">
              <a:extLst>
                <a:ext uri="{96DAC541-7B7A-43D3-8B79-37D633B846F1}">
                  <asvg:svgBlip xmlns:asvg="http://schemas.microsoft.com/office/drawing/2016/SVG/main" r:embed="rId14"/>
                </a:ext>
              </a:extLst>
            </a:blip>
            <a:stretch>
              <a:fillRect/>
            </a:stretch>
          </a:blipFill>
        </p:spPr>
      </p:sp>
      <p:sp>
        <p:nvSpPr>
          <p:cNvPr id="9" name="TextBox 9"/>
          <p:cNvSpPr txBox="1"/>
          <p:nvPr/>
        </p:nvSpPr>
        <p:spPr>
          <a:xfrm>
            <a:off x="716812" y="1266935"/>
            <a:ext cx="15361388" cy="224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5622" lvl="1">
              <a:lnSpc>
                <a:spcPts val="5390"/>
              </a:lnSpc>
            </a:pPr>
            <a:r>
              <a:rPr lang="en-US" sz="8800" dirty="0">
                <a:solidFill>
                  <a:schemeClr val="bg1"/>
                </a:solidFill>
                <a:latin typeface="Sigmar One" panose="020B0604020202020204" charset="0"/>
              </a:rPr>
              <a:t>IP address </a:t>
            </a:r>
            <a:endParaRPr lang="vi-VN" sz="8800" dirty="0">
              <a:solidFill>
                <a:schemeClr val="bg1"/>
              </a:solidFill>
              <a:latin typeface="Sigmar One" panose="020B0604020202020204" charset="0"/>
            </a:endParaRPr>
          </a:p>
          <a:p>
            <a:pPr marL="415622" lvl="1">
              <a:lnSpc>
                <a:spcPts val="5390"/>
              </a:lnSpc>
            </a:pPr>
            <a:endParaRPr lang="vi-VN" sz="8800" dirty="0">
              <a:solidFill>
                <a:schemeClr val="bg1"/>
              </a:solidFill>
              <a:latin typeface="Sigmar One" panose="020B0604020202020204" charset="0"/>
            </a:endParaRPr>
          </a:p>
          <a:p>
            <a:pPr marL="415622" lvl="1">
              <a:lnSpc>
                <a:spcPts val="5390"/>
              </a:lnSpc>
            </a:pPr>
            <a:r>
              <a:rPr lang="en-US" sz="8800" dirty="0">
                <a:solidFill>
                  <a:schemeClr val="bg1"/>
                </a:solidFill>
                <a:latin typeface="Sigmar One" panose="020B0604020202020204" charset="0"/>
              </a:rPr>
              <a:t>(Address) </a:t>
            </a:r>
            <a:endParaRPr lang="vi-VN" sz="8800" dirty="0">
              <a:solidFill>
                <a:schemeClr val="bg1"/>
              </a:solidFill>
              <a:latin typeface="Sigmar One" panose="020B0604020202020204" charset="0"/>
            </a:endParaRPr>
          </a:p>
        </p:txBody>
      </p:sp>
      <p:sp>
        <p:nvSpPr>
          <p:cNvPr id="10" name="TextBox 10"/>
          <p:cNvSpPr txBox="1"/>
          <p:nvPr/>
        </p:nvSpPr>
        <p:spPr>
          <a:xfrm>
            <a:off x="5215053" y="5395729"/>
            <a:ext cx="9259396" cy="3572645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solidFill>
                  <a:srgbClr val="FFFFFF"/>
                </a:solidFill>
                <a:latin typeface="Montserrat"/>
              </a:rPr>
              <a:t>Each entity on the network has a unique IP address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solidFill>
                  <a:srgbClr val="FFFFFF"/>
                </a:solidFill>
                <a:latin typeface="Montserrat"/>
              </a:rPr>
              <a:t>IPv4: 32-bit number, successfully created from 4 octets. Ex: 192.168.12.1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solidFill>
                  <a:srgbClr val="FFFFFF"/>
                </a:solidFill>
                <a:latin typeface="Montserrat"/>
              </a:rPr>
              <a:t>P addresses are divided into the following classes</a:t>
            </a: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2833FA61-AD68-2E6B-8FB2-BFE9C983EEEA}"/>
              </a:ext>
            </a:extLst>
          </p:cNvPr>
          <p:cNvSpPr/>
          <p:nvPr/>
        </p:nvSpPr>
        <p:spPr>
          <a:xfrm>
            <a:off x="0" y="23924"/>
            <a:ext cx="18288000" cy="10287000"/>
          </a:xfrm>
          <a:custGeom>
            <a:avLst/>
            <a:gdLst/>
            <a:ahLst/>
            <a:cxnLst/>
            <a:rect l="l" t="t" r="r" b="b"/>
            <a:pathLst>
              <a:path w="18288000" h="10287000">
                <a:moveTo>
                  <a:pt x="0" y="0"/>
                </a:moveTo>
                <a:lnTo>
                  <a:pt x="18288000" y="0"/>
                </a:lnTo>
                <a:lnTo>
                  <a:pt x="18288000" y="10287000"/>
                </a:lnTo>
                <a:lnTo>
                  <a:pt x="0" y="10287000"/>
                </a:lnTo>
                <a:lnTo>
                  <a:pt x="0" y="0"/>
                </a:lnTo>
                <a:close/>
              </a:path>
            </a:pathLst>
          </a:custGeom>
          <a:blipFill>
            <a:blip r:embed="rId2"/>
            <a:stretch>
              <a:fillRect t="-75712" b="-75712"/>
            </a:stretch>
          </a:blipFill>
        </p:spPr>
      </p:sp>
      <p:sp>
        <p:nvSpPr>
          <p:cNvPr id="3" name="Freeform 3">
            <a:extLst>
              <a:ext uri="{FF2B5EF4-FFF2-40B4-BE49-F238E27FC236}">
                <a16:creationId xmlns:a16="http://schemas.microsoft.com/office/drawing/2014/main" id="{06E5E9A6-327B-3ED0-1C91-A11601F6475C}"/>
              </a:ext>
            </a:extLst>
          </p:cNvPr>
          <p:cNvSpPr/>
          <p:nvPr/>
        </p:nvSpPr>
        <p:spPr>
          <a:xfrm rot="656550" flipH="1">
            <a:off x="-1556596" y="4788797"/>
            <a:ext cx="9863291" cy="6881606"/>
          </a:xfrm>
          <a:custGeom>
            <a:avLst/>
            <a:gdLst/>
            <a:ahLst/>
            <a:cxnLst/>
            <a:rect l="l" t="t" r="r" b="b"/>
            <a:pathLst>
              <a:path w="9863291" h="6881606">
                <a:moveTo>
                  <a:pt x="9863291" y="0"/>
                </a:moveTo>
                <a:lnTo>
                  <a:pt x="0" y="0"/>
                </a:lnTo>
                <a:lnTo>
                  <a:pt x="0" y="6881606"/>
                </a:lnTo>
                <a:lnTo>
                  <a:pt x="9863291" y="6881606"/>
                </a:lnTo>
                <a:lnTo>
                  <a:pt x="9863291" y="0"/>
                </a:lnTo>
                <a:close/>
              </a:path>
            </a:pathLst>
          </a:custGeom>
          <a:blipFill>
            <a:blip r:embed="rId3">
              <a:extLst>
                <a:ext uri="{96DAC541-7B7A-43D3-8B79-37D633B846F1}">
                  <asvg:svgBlip xmlns:asvg="http://schemas.microsoft.com/office/drawing/2016/SVG/main" r:embed="rId4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4">
            <a:extLst>
              <a:ext uri="{FF2B5EF4-FFF2-40B4-BE49-F238E27FC236}">
                <a16:creationId xmlns:a16="http://schemas.microsoft.com/office/drawing/2014/main" id="{286B44ED-3C3A-1F86-799E-B3E3D0A580A9}"/>
              </a:ext>
            </a:extLst>
          </p:cNvPr>
          <p:cNvSpPr/>
          <p:nvPr/>
        </p:nvSpPr>
        <p:spPr>
          <a:xfrm rot="469517">
            <a:off x="805025" y="6236547"/>
            <a:ext cx="1390915" cy="1390915"/>
          </a:xfrm>
          <a:custGeom>
            <a:avLst/>
            <a:gdLst/>
            <a:ahLst/>
            <a:cxnLst/>
            <a:rect l="l" t="t" r="r" b="b"/>
            <a:pathLst>
              <a:path w="1390915" h="1390915">
                <a:moveTo>
                  <a:pt x="0" y="0"/>
                </a:moveTo>
                <a:lnTo>
                  <a:pt x="1390915" y="0"/>
                </a:lnTo>
                <a:lnTo>
                  <a:pt x="1390915" y="1390915"/>
                </a:lnTo>
                <a:lnTo>
                  <a:pt x="0" y="1390915"/>
                </a:lnTo>
                <a:lnTo>
                  <a:pt x="0" y="0"/>
                </a:lnTo>
                <a:close/>
              </a:path>
            </a:pathLst>
          </a:custGeom>
          <a:blipFill>
            <a:blip r:embed="rId5">
              <a:extLst>
                <a:ext uri="{96DAC541-7B7A-43D3-8B79-37D633B846F1}">
                  <asvg:svgBlip xmlns:asvg="http://schemas.microsoft.com/office/drawing/2016/SVG/main" r:embed="rId6"/>
                </a:ext>
              </a:extLst>
            </a:blip>
            <a:stretch>
              <a:fillRect/>
            </a:stretch>
          </a:blipFill>
        </p:spPr>
      </p:sp>
      <p:sp>
        <p:nvSpPr>
          <p:cNvPr id="5" name="Freeform 5">
            <a:extLst>
              <a:ext uri="{FF2B5EF4-FFF2-40B4-BE49-F238E27FC236}">
                <a16:creationId xmlns:a16="http://schemas.microsoft.com/office/drawing/2014/main" id="{11FAC7BE-A507-A1DA-2CB2-2F40C979A033}"/>
              </a:ext>
            </a:extLst>
          </p:cNvPr>
          <p:cNvSpPr/>
          <p:nvPr/>
        </p:nvSpPr>
        <p:spPr>
          <a:xfrm rot="21082083" flipH="1">
            <a:off x="11357263" y="1318894"/>
            <a:ext cx="1218461" cy="1530031"/>
          </a:xfrm>
          <a:custGeom>
            <a:avLst/>
            <a:gdLst/>
            <a:ahLst/>
            <a:cxnLst/>
            <a:rect l="l" t="t" r="r" b="b"/>
            <a:pathLst>
              <a:path w="1218461" h="1530031">
                <a:moveTo>
                  <a:pt x="1218461" y="0"/>
                </a:moveTo>
                <a:lnTo>
                  <a:pt x="0" y="0"/>
                </a:lnTo>
                <a:lnTo>
                  <a:pt x="0" y="1530031"/>
                </a:lnTo>
                <a:lnTo>
                  <a:pt x="1218461" y="1530031"/>
                </a:lnTo>
                <a:lnTo>
                  <a:pt x="1218461" y="0"/>
                </a:lnTo>
                <a:close/>
              </a:path>
            </a:pathLst>
          </a:custGeom>
          <a:blipFill>
            <a:blip r:embed="rId7">
              <a:extLst>
                <a:ext uri="{96DAC541-7B7A-43D3-8B79-37D633B846F1}">
                  <asvg:svgBlip xmlns:asvg="http://schemas.microsoft.com/office/drawing/2016/SVG/main" r:embed="rId8"/>
                </a:ext>
              </a:extLst>
            </a:blip>
            <a:stretch>
              <a:fillRect/>
            </a:stretch>
          </a:blipFill>
        </p:spPr>
      </p:sp>
      <p:sp>
        <p:nvSpPr>
          <p:cNvPr id="6" name="Freeform 6">
            <a:extLst>
              <a:ext uri="{FF2B5EF4-FFF2-40B4-BE49-F238E27FC236}">
                <a16:creationId xmlns:a16="http://schemas.microsoft.com/office/drawing/2014/main" id="{D4307116-065A-6522-4827-CC2C0C082497}"/>
              </a:ext>
            </a:extLst>
          </p:cNvPr>
          <p:cNvSpPr/>
          <p:nvPr/>
        </p:nvSpPr>
        <p:spPr>
          <a:xfrm rot="450767">
            <a:off x="15876872" y="5830286"/>
            <a:ext cx="3287919" cy="1452662"/>
          </a:xfrm>
          <a:custGeom>
            <a:avLst/>
            <a:gdLst/>
            <a:ahLst/>
            <a:cxnLst/>
            <a:rect l="l" t="t" r="r" b="b"/>
            <a:pathLst>
              <a:path w="3287919" h="1452662">
                <a:moveTo>
                  <a:pt x="0" y="0"/>
                </a:moveTo>
                <a:lnTo>
                  <a:pt x="3287918" y="0"/>
                </a:lnTo>
                <a:lnTo>
                  <a:pt x="3287918" y="1452663"/>
                </a:lnTo>
                <a:lnTo>
                  <a:pt x="0" y="1452663"/>
                </a:lnTo>
                <a:lnTo>
                  <a:pt x="0" y="0"/>
                </a:lnTo>
                <a:close/>
              </a:path>
            </a:pathLst>
          </a:custGeom>
          <a:blipFill>
            <a:blip r:embed="rId9">
              <a:alphaModFix amt="50000"/>
              <a:extLst>
                <a:ext uri="{96DAC541-7B7A-43D3-8B79-37D633B846F1}">
                  <asvg:svgBlip xmlns:asvg="http://schemas.microsoft.com/office/drawing/2016/SVG/main" r:embed="rId10"/>
                </a:ext>
              </a:extLst>
            </a:blip>
            <a:stretch>
              <a:fillRect/>
            </a:stretch>
          </a:blipFill>
        </p:spPr>
      </p:sp>
      <p:sp>
        <p:nvSpPr>
          <p:cNvPr id="7" name="Freeform 8">
            <a:extLst>
              <a:ext uri="{FF2B5EF4-FFF2-40B4-BE49-F238E27FC236}">
                <a16:creationId xmlns:a16="http://schemas.microsoft.com/office/drawing/2014/main" id="{EA70F1CD-BD6A-5495-E558-DDBCDCFA45C0}"/>
              </a:ext>
            </a:extLst>
          </p:cNvPr>
          <p:cNvSpPr/>
          <p:nvPr/>
        </p:nvSpPr>
        <p:spPr>
          <a:xfrm rot="622070">
            <a:off x="15649205" y="549798"/>
            <a:ext cx="1756907" cy="1434275"/>
          </a:xfrm>
          <a:custGeom>
            <a:avLst/>
            <a:gdLst/>
            <a:ahLst/>
            <a:cxnLst/>
            <a:rect l="l" t="t" r="r" b="b"/>
            <a:pathLst>
              <a:path w="1756907" h="1434275">
                <a:moveTo>
                  <a:pt x="0" y="0"/>
                </a:moveTo>
                <a:lnTo>
                  <a:pt x="1756907" y="0"/>
                </a:lnTo>
                <a:lnTo>
                  <a:pt x="1756907" y="1434275"/>
                </a:lnTo>
                <a:lnTo>
                  <a:pt x="0" y="1434275"/>
                </a:lnTo>
                <a:lnTo>
                  <a:pt x="0" y="0"/>
                </a:lnTo>
                <a:close/>
              </a:path>
            </a:pathLst>
          </a:custGeom>
          <a:blipFill>
            <a:blip r:embed="rId11">
              <a:extLst>
                <a:ext uri="{96DAC541-7B7A-43D3-8B79-37D633B846F1}">
                  <asvg:svgBlip xmlns:asvg="http://schemas.microsoft.com/office/drawing/2016/SVG/main" r:embed="rId12"/>
                </a:ext>
              </a:extLst>
            </a:blip>
            <a:stretch>
              <a:fillRect/>
            </a:stretch>
          </a:blipFill>
        </p:spPr>
      </p:sp>
      <p:sp>
        <p:nvSpPr>
          <p:cNvPr id="8" name="TextBox 9">
            <a:extLst>
              <a:ext uri="{FF2B5EF4-FFF2-40B4-BE49-F238E27FC236}">
                <a16:creationId xmlns:a16="http://schemas.microsoft.com/office/drawing/2014/main" id="{DD9E9DEE-A898-8910-D1EA-D65B567A0998}"/>
              </a:ext>
            </a:extLst>
          </p:cNvPr>
          <p:cNvSpPr txBox="1"/>
          <p:nvPr/>
        </p:nvSpPr>
        <p:spPr>
          <a:xfrm>
            <a:off x="716812" y="1266935"/>
            <a:ext cx="15361388" cy="2242922"/>
          </a:xfrm>
          <a:prstGeom prst="rect">
            <a:avLst/>
          </a:prstGeom>
        </p:spPr>
        <p:txBody>
          <a:bodyPr wrap="square" lIns="0" tIns="0" rIns="0" bIns="0" rtlCol="0" anchor="t">
            <a:spAutoFit/>
          </a:bodyPr>
          <a:lstStyle/>
          <a:p>
            <a:pPr marL="415622" lvl="1">
              <a:lnSpc>
                <a:spcPts val="5390"/>
              </a:lnSpc>
            </a:pPr>
            <a:r>
              <a:rPr lang="en-US" sz="8800" dirty="0">
                <a:solidFill>
                  <a:schemeClr val="bg1"/>
                </a:solidFill>
                <a:latin typeface="Sigmar One" panose="020B0604020202020204" charset="0"/>
              </a:rPr>
              <a:t>IP address </a:t>
            </a:r>
            <a:endParaRPr lang="vi-VN" sz="8800" dirty="0">
              <a:solidFill>
                <a:schemeClr val="bg1"/>
              </a:solidFill>
              <a:latin typeface="Sigmar One" panose="020B0604020202020204" charset="0"/>
            </a:endParaRPr>
          </a:p>
          <a:p>
            <a:pPr marL="415622" lvl="1">
              <a:lnSpc>
                <a:spcPts val="5390"/>
              </a:lnSpc>
            </a:pPr>
            <a:endParaRPr lang="vi-VN" sz="8800" dirty="0">
              <a:solidFill>
                <a:schemeClr val="bg1"/>
              </a:solidFill>
              <a:latin typeface="Sigmar One" panose="020B0604020202020204" charset="0"/>
            </a:endParaRPr>
          </a:p>
          <a:p>
            <a:pPr marL="415622" lvl="1">
              <a:lnSpc>
                <a:spcPts val="5390"/>
              </a:lnSpc>
            </a:pPr>
            <a:r>
              <a:rPr lang="en-US" sz="8800" dirty="0">
                <a:solidFill>
                  <a:schemeClr val="bg1"/>
                </a:solidFill>
                <a:latin typeface="Sigmar One" panose="020B0604020202020204" charset="0"/>
              </a:rPr>
              <a:t>(Address) </a:t>
            </a:r>
            <a:endParaRPr lang="vi-VN" sz="8800" dirty="0">
              <a:solidFill>
                <a:schemeClr val="bg1"/>
              </a:solidFill>
              <a:latin typeface="Sigmar One" panose="020B0604020202020204" charset="0"/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BB7D1212-6A38-B64F-6FEA-FAB877C27C4A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47589" y="3378656"/>
            <a:ext cx="11965247" cy="63928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765414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/>
          <p:cNvSpPr/>
          <p:nvPr/>
        </p:nvSpPr>
        <p:spPr>
          <a:xfrm rot="5400000">
            <a:off x="34671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3">
              <a:alphaModFix amt="90000"/>
            </a:blip>
            <a:stretch>
              <a:fillRect l="-1715" t="-5514" r="-32306" b="-1102"/>
            </a:stretch>
          </a:blipFill>
        </p:spPr>
      </p:sp>
      <p:sp>
        <p:nvSpPr>
          <p:cNvPr id="3" name="Freeform 3"/>
          <p:cNvSpPr/>
          <p:nvPr/>
        </p:nvSpPr>
        <p:spPr>
          <a:xfrm rot="4855991">
            <a:off x="9523814" y="7697676"/>
            <a:ext cx="4823160" cy="2207515"/>
          </a:xfrm>
          <a:custGeom>
            <a:avLst/>
            <a:gdLst/>
            <a:ahLst/>
            <a:cxnLst/>
            <a:rect l="l" t="t" r="r" b="b"/>
            <a:pathLst>
              <a:path w="4823160" h="2207515">
                <a:moveTo>
                  <a:pt x="0" y="0"/>
                </a:moveTo>
                <a:lnTo>
                  <a:pt x="4823160" y="0"/>
                </a:lnTo>
                <a:lnTo>
                  <a:pt x="4823160" y="2207514"/>
                </a:lnTo>
                <a:lnTo>
                  <a:pt x="0" y="2207514"/>
                </a:lnTo>
                <a:lnTo>
                  <a:pt x="0" y="0"/>
                </a:lnTo>
                <a:close/>
              </a:path>
            </a:pathLst>
          </a:custGeom>
          <a:blipFill>
            <a:blip r:embed="rId4"/>
            <a:stretch>
              <a:fillRect l="-206939" t="-8671" r="-3159" b="-743567"/>
            </a:stretch>
          </a:blipFill>
        </p:spPr>
      </p:sp>
      <p:grpSp>
        <p:nvGrpSpPr>
          <p:cNvPr id="4" name="Group 4"/>
          <p:cNvGrpSpPr>
            <a:grpSpLocks noChangeAspect="1"/>
          </p:cNvGrpSpPr>
          <p:nvPr/>
        </p:nvGrpSpPr>
        <p:grpSpPr>
          <a:xfrm rot="-273861">
            <a:off x="11476486" y="-1272291"/>
            <a:ext cx="8646116" cy="12075633"/>
            <a:chOff x="0" y="0"/>
            <a:chExt cx="8122920" cy="11344910"/>
          </a:xfrm>
        </p:grpSpPr>
        <p:sp>
          <p:nvSpPr>
            <p:cNvPr id="5" name="Freeform 5"/>
            <p:cNvSpPr/>
            <p:nvPr/>
          </p:nvSpPr>
          <p:spPr>
            <a:xfrm>
              <a:off x="3810" y="7620"/>
              <a:ext cx="6701790" cy="11342370"/>
            </a:xfrm>
            <a:custGeom>
              <a:avLst/>
              <a:gdLst/>
              <a:ahLst/>
              <a:cxnLst/>
              <a:rect l="l" t="t" r="r" b="b"/>
              <a:pathLst>
                <a:path w="6701790" h="11342370">
                  <a:moveTo>
                    <a:pt x="3810" y="640080"/>
                  </a:moveTo>
                  <a:lnTo>
                    <a:pt x="492760" y="734060"/>
                  </a:lnTo>
                  <a:lnTo>
                    <a:pt x="1151890" y="584200"/>
                  </a:lnTo>
                  <a:lnTo>
                    <a:pt x="1245870" y="452120"/>
                  </a:lnTo>
                  <a:lnTo>
                    <a:pt x="1583690" y="358140"/>
                  </a:lnTo>
                  <a:lnTo>
                    <a:pt x="1715770" y="509270"/>
                  </a:lnTo>
                  <a:lnTo>
                    <a:pt x="2317750" y="208280"/>
                  </a:lnTo>
                  <a:lnTo>
                    <a:pt x="2468880" y="152400"/>
                  </a:lnTo>
                  <a:lnTo>
                    <a:pt x="2769870" y="208280"/>
                  </a:lnTo>
                  <a:lnTo>
                    <a:pt x="4048760" y="0"/>
                  </a:lnTo>
                  <a:lnTo>
                    <a:pt x="5967730" y="0"/>
                  </a:lnTo>
                  <a:lnTo>
                    <a:pt x="6099810" y="262890"/>
                  </a:lnTo>
                  <a:lnTo>
                    <a:pt x="6701790" y="471170"/>
                  </a:lnTo>
                  <a:lnTo>
                    <a:pt x="6682740" y="697230"/>
                  </a:lnTo>
                  <a:lnTo>
                    <a:pt x="6287770" y="2202180"/>
                  </a:lnTo>
                  <a:lnTo>
                    <a:pt x="6269990" y="2371090"/>
                  </a:lnTo>
                  <a:lnTo>
                    <a:pt x="6209030" y="2504440"/>
                  </a:lnTo>
                  <a:lnTo>
                    <a:pt x="6033770" y="2745740"/>
                  </a:lnTo>
                  <a:lnTo>
                    <a:pt x="5778500" y="3462020"/>
                  </a:lnTo>
                  <a:lnTo>
                    <a:pt x="5529580" y="3608070"/>
                  </a:lnTo>
                  <a:lnTo>
                    <a:pt x="5295900" y="3915410"/>
                  </a:lnTo>
                  <a:lnTo>
                    <a:pt x="5251450" y="5346700"/>
                  </a:lnTo>
                  <a:lnTo>
                    <a:pt x="5113020" y="6289041"/>
                  </a:lnTo>
                  <a:lnTo>
                    <a:pt x="5083810" y="6946900"/>
                  </a:lnTo>
                  <a:lnTo>
                    <a:pt x="4996181" y="7020560"/>
                  </a:lnTo>
                  <a:lnTo>
                    <a:pt x="4973321" y="7194550"/>
                  </a:lnTo>
                  <a:lnTo>
                    <a:pt x="5053331" y="7552691"/>
                  </a:lnTo>
                  <a:lnTo>
                    <a:pt x="4673601" y="7903210"/>
                  </a:lnTo>
                  <a:lnTo>
                    <a:pt x="4315460" y="8232141"/>
                  </a:lnTo>
                  <a:lnTo>
                    <a:pt x="4169410" y="8933180"/>
                  </a:lnTo>
                  <a:lnTo>
                    <a:pt x="4030980" y="9254490"/>
                  </a:lnTo>
                  <a:lnTo>
                    <a:pt x="3563620" y="9771380"/>
                  </a:lnTo>
                  <a:lnTo>
                    <a:pt x="3431540" y="10137140"/>
                  </a:lnTo>
                  <a:lnTo>
                    <a:pt x="3153410" y="10370820"/>
                  </a:lnTo>
                  <a:lnTo>
                    <a:pt x="2912110" y="10538460"/>
                  </a:lnTo>
                  <a:lnTo>
                    <a:pt x="2890520" y="10932160"/>
                  </a:lnTo>
                  <a:lnTo>
                    <a:pt x="2181860" y="11341100"/>
                  </a:lnTo>
                  <a:lnTo>
                    <a:pt x="0" y="11341100"/>
                  </a:lnTo>
                  <a:cubicBezTo>
                    <a:pt x="0" y="11342370"/>
                    <a:pt x="3810" y="623570"/>
                    <a:pt x="3810" y="640080"/>
                  </a:cubicBezTo>
                  <a:close/>
                </a:path>
              </a:pathLst>
            </a:custGeom>
            <a:blipFill>
              <a:blip r:embed="rId5"/>
              <a:stretch>
                <a:fillRect l="-136810" r="-17026"/>
              </a:stretch>
            </a:blipFill>
          </p:spPr>
        </p:sp>
        <p:sp>
          <p:nvSpPr>
            <p:cNvPr id="6" name="Freeform 6"/>
            <p:cNvSpPr/>
            <p:nvPr/>
          </p:nvSpPr>
          <p:spPr>
            <a:xfrm>
              <a:off x="2185670" y="7620"/>
              <a:ext cx="5957570" cy="11342370"/>
            </a:xfrm>
            <a:custGeom>
              <a:avLst/>
              <a:gdLst/>
              <a:ahLst/>
              <a:cxnLst/>
              <a:rect l="l" t="t" r="r" b="b"/>
              <a:pathLst>
                <a:path w="5957570" h="11342370">
                  <a:moveTo>
                    <a:pt x="5942330" y="0"/>
                  </a:moveTo>
                  <a:lnTo>
                    <a:pt x="3785870" y="0"/>
                  </a:lnTo>
                  <a:lnTo>
                    <a:pt x="3917950" y="262890"/>
                  </a:lnTo>
                  <a:lnTo>
                    <a:pt x="4519930" y="471170"/>
                  </a:lnTo>
                  <a:lnTo>
                    <a:pt x="4500880" y="697230"/>
                  </a:lnTo>
                  <a:lnTo>
                    <a:pt x="4105910" y="2202180"/>
                  </a:lnTo>
                  <a:lnTo>
                    <a:pt x="4088130" y="2371090"/>
                  </a:lnTo>
                  <a:lnTo>
                    <a:pt x="4027170" y="2504440"/>
                  </a:lnTo>
                  <a:lnTo>
                    <a:pt x="3851910" y="2745740"/>
                  </a:lnTo>
                  <a:lnTo>
                    <a:pt x="3596640" y="3462020"/>
                  </a:lnTo>
                  <a:lnTo>
                    <a:pt x="3347720" y="3608070"/>
                  </a:lnTo>
                  <a:lnTo>
                    <a:pt x="3114040" y="3915410"/>
                  </a:lnTo>
                  <a:lnTo>
                    <a:pt x="3069590" y="5346700"/>
                  </a:lnTo>
                  <a:lnTo>
                    <a:pt x="2931160" y="6289041"/>
                  </a:lnTo>
                  <a:lnTo>
                    <a:pt x="2901950" y="6946900"/>
                  </a:lnTo>
                  <a:lnTo>
                    <a:pt x="2814321" y="7020560"/>
                  </a:lnTo>
                  <a:lnTo>
                    <a:pt x="2791461" y="7194550"/>
                  </a:lnTo>
                  <a:lnTo>
                    <a:pt x="2871471" y="7552691"/>
                  </a:lnTo>
                  <a:lnTo>
                    <a:pt x="2491741" y="7903210"/>
                  </a:lnTo>
                  <a:lnTo>
                    <a:pt x="2133600" y="8232141"/>
                  </a:lnTo>
                  <a:lnTo>
                    <a:pt x="1987550" y="8933180"/>
                  </a:lnTo>
                  <a:lnTo>
                    <a:pt x="1849120" y="9254490"/>
                  </a:lnTo>
                  <a:lnTo>
                    <a:pt x="1381760" y="9771380"/>
                  </a:lnTo>
                  <a:lnTo>
                    <a:pt x="1249680" y="10137140"/>
                  </a:lnTo>
                  <a:lnTo>
                    <a:pt x="971550" y="10370820"/>
                  </a:lnTo>
                  <a:lnTo>
                    <a:pt x="730250" y="10538460"/>
                  </a:lnTo>
                  <a:lnTo>
                    <a:pt x="708660" y="10932160"/>
                  </a:lnTo>
                  <a:lnTo>
                    <a:pt x="0" y="11341100"/>
                  </a:lnTo>
                  <a:lnTo>
                    <a:pt x="5930900" y="11341100"/>
                  </a:lnTo>
                  <a:cubicBezTo>
                    <a:pt x="5932170" y="11342370"/>
                    <a:pt x="5957570" y="15240"/>
                    <a:pt x="5942330" y="0"/>
                  </a:cubicBezTo>
                  <a:close/>
                </a:path>
              </a:pathLst>
            </a:custGeom>
            <a:blipFill>
              <a:blip r:embed="rId6"/>
              <a:stretch>
                <a:fillRect l="-13565" r="-13565"/>
              </a:stretch>
            </a:blipFill>
          </p:spPr>
        </p:sp>
        <p:sp>
          <p:nvSpPr>
            <p:cNvPr id="7" name="Freeform 7"/>
            <p:cNvSpPr/>
            <p:nvPr/>
          </p:nvSpPr>
          <p:spPr>
            <a:xfrm>
              <a:off x="3810" y="7620"/>
              <a:ext cx="4048760" cy="734060"/>
            </a:xfrm>
            <a:custGeom>
              <a:avLst/>
              <a:gdLst/>
              <a:ahLst/>
              <a:cxnLst/>
              <a:rect l="l" t="t" r="r" b="b"/>
              <a:pathLst>
                <a:path w="4048760" h="734060">
                  <a:moveTo>
                    <a:pt x="0" y="7620"/>
                  </a:moveTo>
                  <a:cubicBezTo>
                    <a:pt x="0" y="7620"/>
                    <a:pt x="3810" y="622300"/>
                    <a:pt x="3810" y="640080"/>
                  </a:cubicBezTo>
                  <a:lnTo>
                    <a:pt x="492760" y="734060"/>
                  </a:lnTo>
                  <a:lnTo>
                    <a:pt x="1151890" y="584200"/>
                  </a:lnTo>
                  <a:lnTo>
                    <a:pt x="1245870" y="452120"/>
                  </a:lnTo>
                  <a:lnTo>
                    <a:pt x="1583690" y="358140"/>
                  </a:lnTo>
                  <a:lnTo>
                    <a:pt x="1715770" y="509270"/>
                  </a:lnTo>
                  <a:lnTo>
                    <a:pt x="2317750" y="208280"/>
                  </a:lnTo>
                  <a:lnTo>
                    <a:pt x="2468880" y="152400"/>
                  </a:lnTo>
                  <a:lnTo>
                    <a:pt x="2769870" y="208280"/>
                  </a:lnTo>
                  <a:lnTo>
                    <a:pt x="4048760" y="0"/>
                  </a:lnTo>
                  <a:lnTo>
                    <a:pt x="254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8" name="Freeform 8"/>
            <p:cNvSpPr/>
            <p:nvPr/>
          </p:nvSpPr>
          <p:spPr>
            <a:xfrm>
              <a:off x="-3810" y="3810"/>
              <a:ext cx="6855460" cy="11337290"/>
            </a:xfrm>
            <a:custGeom>
              <a:avLst/>
              <a:gdLst/>
              <a:ahLst/>
              <a:cxnLst/>
              <a:rect l="l" t="t" r="r" b="b"/>
              <a:pathLst>
                <a:path w="6855460" h="11337290">
                  <a:moveTo>
                    <a:pt x="0" y="0"/>
                  </a:moveTo>
                  <a:lnTo>
                    <a:pt x="6855460" y="0"/>
                  </a:lnTo>
                  <a:lnTo>
                    <a:pt x="6855460" y="11337290"/>
                  </a:lnTo>
                  <a:lnTo>
                    <a:pt x="0" y="11337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7"/>
              <a:stretch>
                <a:fillRect l="-26" r="-26"/>
              </a:stretch>
            </a:blipFill>
          </p:spPr>
        </p:sp>
      </p:grpSp>
      <p:sp>
        <p:nvSpPr>
          <p:cNvPr id="9" name="Freeform 9"/>
          <p:cNvSpPr/>
          <p:nvPr/>
        </p:nvSpPr>
        <p:spPr>
          <a:xfrm rot="-5271252">
            <a:off x="14209264" y="-1909939"/>
            <a:ext cx="2008995" cy="7366316"/>
          </a:xfrm>
          <a:custGeom>
            <a:avLst/>
            <a:gdLst/>
            <a:ahLst/>
            <a:cxnLst/>
            <a:rect l="l" t="t" r="r" b="b"/>
            <a:pathLst>
              <a:path w="2008995" h="7366316">
                <a:moveTo>
                  <a:pt x="0" y="0"/>
                </a:moveTo>
                <a:lnTo>
                  <a:pt x="2008995" y="0"/>
                </a:lnTo>
                <a:lnTo>
                  <a:pt x="2008995" y="7366316"/>
                </a:lnTo>
                <a:lnTo>
                  <a:pt x="0" y="736631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10" name="Freeform 10"/>
          <p:cNvSpPr/>
          <p:nvPr/>
        </p:nvSpPr>
        <p:spPr>
          <a:xfrm rot="-617319">
            <a:off x="10790492" y="5417910"/>
            <a:ext cx="1656276" cy="1656276"/>
          </a:xfrm>
          <a:custGeom>
            <a:avLst/>
            <a:gdLst/>
            <a:ahLst/>
            <a:cxnLst/>
            <a:rect l="l" t="t" r="r" b="b"/>
            <a:pathLst>
              <a:path w="1656276" h="1656276">
                <a:moveTo>
                  <a:pt x="0" y="0"/>
                </a:moveTo>
                <a:lnTo>
                  <a:pt x="1656276" y="0"/>
                </a:lnTo>
                <a:lnTo>
                  <a:pt x="1656276" y="1656276"/>
                </a:lnTo>
                <a:lnTo>
                  <a:pt x="0" y="1656276"/>
                </a:lnTo>
                <a:lnTo>
                  <a:pt x="0" y="0"/>
                </a:lnTo>
                <a:close/>
              </a:path>
            </a:pathLst>
          </a:custGeom>
          <a:blipFill>
            <a:blip r:embed="rId10">
              <a:extLs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a:blipFill>
        </p:spPr>
      </p:sp>
      <p:sp>
        <p:nvSpPr>
          <p:cNvPr id="13" name="TextBox 13"/>
          <p:cNvSpPr txBox="1"/>
          <p:nvPr/>
        </p:nvSpPr>
        <p:spPr>
          <a:xfrm>
            <a:off x="1028700" y="3200513"/>
            <a:ext cx="9089850" cy="77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1245" lvl="1" indent="-415623">
              <a:lnSpc>
                <a:spcPts val="5390"/>
              </a:lnSpc>
              <a:buFont typeface="Arial"/>
              <a:buChar char="•"/>
            </a:pPr>
            <a:endParaRPr lang="en-US" sz="8000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15" name="TextBox 6">
            <a:extLst>
              <a:ext uri="{FF2B5EF4-FFF2-40B4-BE49-F238E27FC236}">
                <a16:creationId xmlns:a16="http://schemas.microsoft.com/office/drawing/2014/main" id="{9C6D30E8-4F20-03CD-3570-C87D58709F05}"/>
              </a:ext>
            </a:extLst>
          </p:cNvPr>
          <p:cNvSpPr txBox="1"/>
          <p:nvPr/>
        </p:nvSpPr>
        <p:spPr>
          <a:xfrm>
            <a:off x="0" y="754596"/>
            <a:ext cx="12371614" cy="146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624" algn="l" rtl="0" eaLnBrk="1" latinLnBrk="0" hangingPunct="1">
              <a:lnSpc>
                <a:spcPts val="5390"/>
              </a:lnSpc>
              <a:spcBef>
                <a:spcPts val="0"/>
              </a:spcBef>
              <a:spcAft>
                <a:spcPts val="0"/>
              </a:spcAft>
              <a:buClrTx/>
              <a:buSzPts val="3850"/>
            </a:pPr>
            <a:r>
              <a:rPr lang="en-US" sz="6600" kern="1200" dirty="0">
                <a:solidFill>
                  <a:srgbClr val="000000"/>
                </a:solidFill>
                <a:effectLst/>
                <a:latin typeface="Sigmar One" panose="020B0604020202020204" charset="0"/>
              </a:rPr>
              <a:t>Steps to create </a:t>
            </a:r>
            <a:endParaRPr lang="vi-VN" sz="6600" kern="1200" dirty="0">
              <a:solidFill>
                <a:srgbClr val="000000"/>
              </a:solidFill>
              <a:effectLst/>
              <a:latin typeface="Sigmar One" panose="020B0604020202020204" charset="0"/>
            </a:endParaRPr>
          </a:p>
          <a:p>
            <a:pPr marL="420624" algn="l" rtl="0" eaLnBrk="1" latinLnBrk="0" hangingPunct="1">
              <a:lnSpc>
                <a:spcPts val="5390"/>
              </a:lnSpc>
              <a:spcBef>
                <a:spcPts val="0"/>
              </a:spcBef>
              <a:spcAft>
                <a:spcPts val="0"/>
              </a:spcAft>
              <a:buClrTx/>
              <a:buSzPts val="3850"/>
            </a:pPr>
            <a:r>
              <a:rPr lang="en-US" sz="6600" kern="1200" dirty="0">
                <a:solidFill>
                  <a:srgbClr val="000000"/>
                </a:solidFill>
                <a:effectLst/>
                <a:latin typeface="Sigmar One" panose="020B0604020202020204" charset="0"/>
              </a:rPr>
              <a:t>a TCP application</a:t>
            </a:r>
            <a:endParaRPr lang="en-US" sz="6600" dirty="0">
              <a:effectLst/>
              <a:latin typeface="Sigmar One" panose="020B0604020202020204" charset="0"/>
            </a:endParaRPr>
          </a:p>
        </p:txBody>
      </p:sp>
      <p:sp>
        <p:nvSpPr>
          <p:cNvPr id="16" name="TextBox 8">
            <a:extLst>
              <a:ext uri="{FF2B5EF4-FFF2-40B4-BE49-F238E27FC236}">
                <a16:creationId xmlns:a16="http://schemas.microsoft.com/office/drawing/2014/main" id="{EA1B00E8-21C6-97A5-0C01-6F05D1AC242E}"/>
              </a:ext>
            </a:extLst>
          </p:cNvPr>
          <p:cNvSpPr txBox="1"/>
          <p:nvPr/>
        </p:nvSpPr>
        <p:spPr>
          <a:xfrm>
            <a:off x="648434" y="3200513"/>
            <a:ext cx="9259396" cy="658629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latin typeface="Montserrat"/>
              </a:rPr>
              <a:t> Server Side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latin typeface="Montserrat"/>
              </a:rPr>
              <a:t>Single port gantry with Socket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latin typeface="Montserrat"/>
              </a:rPr>
              <a:t>Wait and listen for connection requests from incoming clients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latin typeface="Montserrat"/>
              </a:rPr>
              <a:t>Accept connection, create corresponding Socket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latin typeface="Montserrat"/>
              </a:rPr>
              <a:t>Transmit/receive information through the input/output streams of the Socket object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latin typeface="Montserrat"/>
              </a:rPr>
              <a:t>Close connection socket </a:t>
            </a:r>
            <a:r>
              <a:rPr lang="vi-VN" sz="3375" dirty="0">
                <a:latin typeface="Montserrat"/>
              </a:rPr>
              <a:t>.</a:t>
            </a:r>
            <a:r>
              <a:rPr lang="en-US" sz="3375" dirty="0">
                <a:latin typeface="Montserrat"/>
              </a:rPr>
              <a:t> bind </a:t>
            </a:r>
            <a:r>
              <a:rPr lang="vi-VN" sz="3375" dirty="0">
                <a:latin typeface="Montserrat"/>
              </a:rPr>
              <a:t>. </a:t>
            </a:r>
            <a:r>
              <a:rPr lang="en-US" sz="3375" dirty="0">
                <a:latin typeface="Montserrat"/>
              </a:rPr>
              <a:t>listen </a:t>
            </a:r>
            <a:r>
              <a:rPr lang="vi-VN" sz="3375" dirty="0">
                <a:latin typeface="Montserrat"/>
              </a:rPr>
              <a:t>.</a:t>
            </a:r>
            <a:r>
              <a:rPr lang="en-US" sz="3375" dirty="0">
                <a:latin typeface="Montserrat"/>
              </a:rPr>
              <a:t> accept </a:t>
            </a:r>
            <a:r>
              <a:rPr lang="vi-VN" sz="3375" dirty="0">
                <a:latin typeface="Montserrat"/>
              </a:rPr>
              <a:t>. </a:t>
            </a:r>
            <a:r>
              <a:rPr lang="en-US" sz="3375" dirty="0" err="1">
                <a:latin typeface="Montserrat"/>
              </a:rPr>
              <a:t>recv</a:t>
            </a:r>
            <a:r>
              <a:rPr lang="en-US" sz="3375" dirty="0">
                <a:latin typeface="Montserrat"/>
              </a:rPr>
              <a:t>/send</a:t>
            </a:r>
            <a:r>
              <a:rPr lang="vi-VN" sz="3375" dirty="0">
                <a:latin typeface="Montserrat"/>
              </a:rPr>
              <a:t> . </a:t>
            </a:r>
            <a:r>
              <a:rPr lang="en-US" sz="3375" dirty="0">
                <a:latin typeface="Montserrat"/>
              </a:rPr>
              <a:t>close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reeform 2">
            <a:extLst>
              <a:ext uri="{FF2B5EF4-FFF2-40B4-BE49-F238E27FC236}">
                <a16:creationId xmlns:a16="http://schemas.microsoft.com/office/drawing/2014/main" id="{CC6E826E-0165-B0BB-4C62-586A6FF1641F}"/>
              </a:ext>
            </a:extLst>
          </p:cNvPr>
          <p:cNvSpPr/>
          <p:nvPr/>
        </p:nvSpPr>
        <p:spPr>
          <a:xfrm rot="5400000">
            <a:off x="3467100" y="-4000500"/>
            <a:ext cx="10287000" cy="18288000"/>
          </a:xfrm>
          <a:custGeom>
            <a:avLst/>
            <a:gdLst/>
            <a:ahLst/>
            <a:cxnLst/>
            <a:rect l="l" t="t" r="r" b="b"/>
            <a:pathLst>
              <a:path w="10287000" h="18288000">
                <a:moveTo>
                  <a:pt x="0" y="18288000"/>
                </a:moveTo>
                <a:lnTo>
                  <a:pt x="0" y="0"/>
                </a:lnTo>
                <a:lnTo>
                  <a:pt x="10287000" y="0"/>
                </a:lnTo>
                <a:lnTo>
                  <a:pt x="10287000" y="18288000"/>
                </a:lnTo>
                <a:lnTo>
                  <a:pt x="0" y="18288000"/>
                </a:lnTo>
                <a:close/>
              </a:path>
            </a:pathLst>
          </a:custGeom>
          <a:blipFill>
            <a:blip r:embed="rId2">
              <a:alphaModFix amt="90000"/>
            </a:blip>
            <a:stretch>
              <a:fillRect l="-1715" t="-5514" r="-32306" b="-1102"/>
            </a:stretch>
          </a:blipFill>
        </p:spPr>
      </p:sp>
      <p:grpSp>
        <p:nvGrpSpPr>
          <p:cNvPr id="8" name="Group 4">
            <a:extLst>
              <a:ext uri="{FF2B5EF4-FFF2-40B4-BE49-F238E27FC236}">
                <a16:creationId xmlns:a16="http://schemas.microsoft.com/office/drawing/2014/main" id="{69B483E9-4C02-E7C4-1CE0-8AEF4E8D2F35}"/>
              </a:ext>
            </a:extLst>
          </p:cNvPr>
          <p:cNvGrpSpPr>
            <a:grpSpLocks noChangeAspect="1"/>
          </p:cNvGrpSpPr>
          <p:nvPr/>
        </p:nvGrpSpPr>
        <p:grpSpPr>
          <a:xfrm rot="-273861">
            <a:off x="11476486" y="-1272291"/>
            <a:ext cx="8646116" cy="12075633"/>
            <a:chOff x="0" y="0"/>
            <a:chExt cx="8122920" cy="11344910"/>
          </a:xfrm>
        </p:grpSpPr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4CDED9C6-CC74-4316-51BA-78FCCB6A41A8}"/>
                </a:ext>
              </a:extLst>
            </p:cNvPr>
            <p:cNvSpPr/>
            <p:nvPr/>
          </p:nvSpPr>
          <p:spPr>
            <a:xfrm>
              <a:off x="3810" y="7620"/>
              <a:ext cx="6701790" cy="11342370"/>
            </a:xfrm>
            <a:custGeom>
              <a:avLst/>
              <a:gdLst/>
              <a:ahLst/>
              <a:cxnLst/>
              <a:rect l="l" t="t" r="r" b="b"/>
              <a:pathLst>
                <a:path w="6701790" h="11342370">
                  <a:moveTo>
                    <a:pt x="3810" y="640080"/>
                  </a:moveTo>
                  <a:lnTo>
                    <a:pt x="492760" y="734060"/>
                  </a:lnTo>
                  <a:lnTo>
                    <a:pt x="1151890" y="584200"/>
                  </a:lnTo>
                  <a:lnTo>
                    <a:pt x="1245870" y="452120"/>
                  </a:lnTo>
                  <a:lnTo>
                    <a:pt x="1583690" y="358140"/>
                  </a:lnTo>
                  <a:lnTo>
                    <a:pt x="1715770" y="509270"/>
                  </a:lnTo>
                  <a:lnTo>
                    <a:pt x="2317750" y="208280"/>
                  </a:lnTo>
                  <a:lnTo>
                    <a:pt x="2468880" y="152400"/>
                  </a:lnTo>
                  <a:lnTo>
                    <a:pt x="2769870" y="208280"/>
                  </a:lnTo>
                  <a:lnTo>
                    <a:pt x="4048760" y="0"/>
                  </a:lnTo>
                  <a:lnTo>
                    <a:pt x="5967730" y="0"/>
                  </a:lnTo>
                  <a:lnTo>
                    <a:pt x="6099810" y="262890"/>
                  </a:lnTo>
                  <a:lnTo>
                    <a:pt x="6701790" y="471170"/>
                  </a:lnTo>
                  <a:lnTo>
                    <a:pt x="6682740" y="697230"/>
                  </a:lnTo>
                  <a:lnTo>
                    <a:pt x="6287770" y="2202180"/>
                  </a:lnTo>
                  <a:lnTo>
                    <a:pt x="6269990" y="2371090"/>
                  </a:lnTo>
                  <a:lnTo>
                    <a:pt x="6209030" y="2504440"/>
                  </a:lnTo>
                  <a:lnTo>
                    <a:pt x="6033770" y="2745740"/>
                  </a:lnTo>
                  <a:lnTo>
                    <a:pt x="5778500" y="3462020"/>
                  </a:lnTo>
                  <a:lnTo>
                    <a:pt x="5529580" y="3608070"/>
                  </a:lnTo>
                  <a:lnTo>
                    <a:pt x="5295900" y="3915410"/>
                  </a:lnTo>
                  <a:lnTo>
                    <a:pt x="5251450" y="5346700"/>
                  </a:lnTo>
                  <a:lnTo>
                    <a:pt x="5113020" y="6289041"/>
                  </a:lnTo>
                  <a:lnTo>
                    <a:pt x="5083810" y="6946900"/>
                  </a:lnTo>
                  <a:lnTo>
                    <a:pt x="4996181" y="7020560"/>
                  </a:lnTo>
                  <a:lnTo>
                    <a:pt x="4973321" y="7194550"/>
                  </a:lnTo>
                  <a:lnTo>
                    <a:pt x="5053331" y="7552691"/>
                  </a:lnTo>
                  <a:lnTo>
                    <a:pt x="4673601" y="7903210"/>
                  </a:lnTo>
                  <a:lnTo>
                    <a:pt x="4315460" y="8232141"/>
                  </a:lnTo>
                  <a:lnTo>
                    <a:pt x="4169410" y="8933180"/>
                  </a:lnTo>
                  <a:lnTo>
                    <a:pt x="4030980" y="9254490"/>
                  </a:lnTo>
                  <a:lnTo>
                    <a:pt x="3563620" y="9771380"/>
                  </a:lnTo>
                  <a:lnTo>
                    <a:pt x="3431540" y="10137140"/>
                  </a:lnTo>
                  <a:lnTo>
                    <a:pt x="3153410" y="10370820"/>
                  </a:lnTo>
                  <a:lnTo>
                    <a:pt x="2912110" y="10538460"/>
                  </a:lnTo>
                  <a:lnTo>
                    <a:pt x="2890520" y="10932160"/>
                  </a:lnTo>
                  <a:lnTo>
                    <a:pt x="2181860" y="11341100"/>
                  </a:lnTo>
                  <a:lnTo>
                    <a:pt x="0" y="11341100"/>
                  </a:lnTo>
                  <a:cubicBezTo>
                    <a:pt x="0" y="11342370"/>
                    <a:pt x="3810" y="623570"/>
                    <a:pt x="3810" y="640080"/>
                  </a:cubicBezTo>
                  <a:close/>
                </a:path>
              </a:pathLst>
            </a:custGeom>
            <a:blipFill>
              <a:blip r:embed="rId3"/>
              <a:stretch>
                <a:fillRect l="-136810" r="-17026"/>
              </a:stretch>
            </a:blipFill>
          </p:spPr>
        </p:sp>
        <p:sp>
          <p:nvSpPr>
            <p:cNvPr id="10" name="Freeform 6">
              <a:extLst>
                <a:ext uri="{FF2B5EF4-FFF2-40B4-BE49-F238E27FC236}">
                  <a16:creationId xmlns:a16="http://schemas.microsoft.com/office/drawing/2014/main" id="{C59A3C55-B75E-DD85-9D22-E44658DFC474}"/>
                </a:ext>
              </a:extLst>
            </p:cNvPr>
            <p:cNvSpPr/>
            <p:nvPr/>
          </p:nvSpPr>
          <p:spPr>
            <a:xfrm>
              <a:off x="2185670" y="7620"/>
              <a:ext cx="5957570" cy="11342370"/>
            </a:xfrm>
            <a:custGeom>
              <a:avLst/>
              <a:gdLst/>
              <a:ahLst/>
              <a:cxnLst/>
              <a:rect l="l" t="t" r="r" b="b"/>
              <a:pathLst>
                <a:path w="5957570" h="11342370">
                  <a:moveTo>
                    <a:pt x="5942330" y="0"/>
                  </a:moveTo>
                  <a:lnTo>
                    <a:pt x="3785870" y="0"/>
                  </a:lnTo>
                  <a:lnTo>
                    <a:pt x="3917950" y="262890"/>
                  </a:lnTo>
                  <a:lnTo>
                    <a:pt x="4519930" y="471170"/>
                  </a:lnTo>
                  <a:lnTo>
                    <a:pt x="4500880" y="697230"/>
                  </a:lnTo>
                  <a:lnTo>
                    <a:pt x="4105910" y="2202180"/>
                  </a:lnTo>
                  <a:lnTo>
                    <a:pt x="4088130" y="2371090"/>
                  </a:lnTo>
                  <a:lnTo>
                    <a:pt x="4027170" y="2504440"/>
                  </a:lnTo>
                  <a:lnTo>
                    <a:pt x="3851910" y="2745740"/>
                  </a:lnTo>
                  <a:lnTo>
                    <a:pt x="3596640" y="3462020"/>
                  </a:lnTo>
                  <a:lnTo>
                    <a:pt x="3347720" y="3608070"/>
                  </a:lnTo>
                  <a:lnTo>
                    <a:pt x="3114040" y="3915410"/>
                  </a:lnTo>
                  <a:lnTo>
                    <a:pt x="3069590" y="5346700"/>
                  </a:lnTo>
                  <a:lnTo>
                    <a:pt x="2931160" y="6289041"/>
                  </a:lnTo>
                  <a:lnTo>
                    <a:pt x="2901950" y="6946900"/>
                  </a:lnTo>
                  <a:lnTo>
                    <a:pt x="2814321" y="7020560"/>
                  </a:lnTo>
                  <a:lnTo>
                    <a:pt x="2791461" y="7194550"/>
                  </a:lnTo>
                  <a:lnTo>
                    <a:pt x="2871471" y="7552691"/>
                  </a:lnTo>
                  <a:lnTo>
                    <a:pt x="2491741" y="7903210"/>
                  </a:lnTo>
                  <a:lnTo>
                    <a:pt x="2133600" y="8232141"/>
                  </a:lnTo>
                  <a:lnTo>
                    <a:pt x="1987550" y="8933180"/>
                  </a:lnTo>
                  <a:lnTo>
                    <a:pt x="1849120" y="9254490"/>
                  </a:lnTo>
                  <a:lnTo>
                    <a:pt x="1381760" y="9771380"/>
                  </a:lnTo>
                  <a:lnTo>
                    <a:pt x="1249680" y="10137140"/>
                  </a:lnTo>
                  <a:lnTo>
                    <a:pt x="971550" y="10370820"/>
                  </a:lnTo>
                  <a:lnTo>
                    <a:pt x="730250" y="10538460"/>
                  </a:lnTo>
                  <a:lnTo>
                    <a:pt x="708660" y="10932160"/>
                  </a:lnTo>
                  <a:lnTo>
                    <a:pt x="0" y="11341100"/>
                  </a:lnTo>
                  <a:lnTo>
                    <a:pt x="5930900" y="11341100"/>
                  </a:lnTo>
                  <a:cubicBezTo>
                    <a:pt x="5932170" y="11342370"/>
                    <a:pt x="5957570" y="15240"/>
                    <a:pt x="5942330" y="0"/>
                  </a:cubicBezTo>
                  <a:close/>
                </a:path>
              </a:pathLst>
            </a:custGeom>
            <a:blipFill>
              <a:blip r:embed="rId4"/>
              <a:stretch>
                <a:fillRect l="-13565" r="-13565"/>
              </a:stretch>
            </a:blipFill>
          </p:spPr>
        </p:sp>
        <p:sp>
          <p:nvSpPr>
            <p:cNvPr id="11" name="Freeform 7">
              <a:extLst>
                <a:ext uri="{FF2B5EF4-FFF2-40B4-BE49-F238E27FC236}">
                  <a16:creationId xmlns:a16="http://schemas.microsoft.com/office/drawing/2014/main" id="{C2A2D9E3-610E-220B-B259-92260DC59B4A}"/>
                </a:ext>
              </a:extLst>
            </p:cNvPr>
            <p:cNvSpPr/>
            <p:nvPr/>
          </p:nvSpPr>
          <p:spPr>
            <a:xfrm>
              <a:off x="3810" y="7620"/>
              <a:ext cx="4048760" cy="734060"/>
            </a:xfrm>
            <a:custGeom>
              <a:avLst/>
              <a:gdLst/>
              <a:ahLst/>
              <a:cxnLst/>
              <a:rect l="l" t="t" r="r" b="b"/>
              <a:pathLst>
                <a:path w="4048760" h="734060">
                  <a:moveTo>
                    <a:pt x="0" y="7620"/>
                  </a:moveTo>
                  <a:cubicBezTo>
                    <a:pt x="0" y="7620"/>
                    <a:pt x="3810" y="622300"/>
                    <a:pt x="3810" y="640080"/>
                  </a:cubicBezTo>
                  <a:lnTo>
                    <a:pt x="492760" y="734060"/>
                  </a:lnTo>
                  <a:lnTo>
                    <a:pt x="1151890" y="584200"/>
                  </a:lnTo>
                  <a:lnTo>
                    <a:pt x="1245870" y="452120"/>
                  </a:lnTo>
                  <a:lnTo>
                    <a:pt x="1583690" y="358140"/>
                  </a:lnTo>
                  <a:lnTo>
                    <a:pt x="1715770" y="509270"/>
                  </a:lnTo>
                  <a:lnTo>
                    <a:pt x="2317750" y="208280"/>
                  </a:lnTo>
                  <a:lnTo>
                    <a:pt x="2468880" y="152400"/>
                  </a:lnTo>
                  <a:lnTo>
                    <a:pt x="2769870" y="208280"/>
                  </a:lnTo>
                  <a:lnTo>
                    <a:pt x="4048760" y="0"/>
                  </a:lnTo>
                  <a:lnTo>
                    <a:pt x="2540" y="0"/>
                  </a:lnTo>
                </a:path>
              </a:pathLst>
            </a:custGeom>
            <a:solidFill>
              <a:srgbClr val="000000">
                <a:alpha val="0"/>
              </a:srgbClr>
            </a:solidFill>
            <a:ln w="12700">
              <a:solidFill>
                <a:srgbClr val="000000"/>
              </a:solidFill>
            </a:ln>
          </p:spPr>
        </p:sp>
        <p:sp>
          <p:nvSpPr>
            <p:cNvPr id="12" name="Freeform 8">
              <a:extLst>
                <a:ext uri="{FF2B5EF4-FFF2-40B4-BE49-F238E27FC236}">
                  <a16:creationId xmlns:a16="http://schemas.microsoft.com/office/drawing/2014/main" id="{DB53F36D-2AC5-CAC7-BD6D-B5F1D1ADB29A}"/>
                </a:ext>
              </a:extLst>
            </p:cNvPr>
            <p:cNvSpPr/>
            <p:nvPr/>
          </p:nvSpPr>
          <p:spPr>
            <a:xfrm>
              <a:off x="-3810" y="3810"/>
              <a:ext cx="6855460" cy="11337290"/>
            </a:xfrm>
            <a:custGeom>
              <a:avLst/>
              <a:gdLst/>
              <a:ahLst/>
              <a:cxnLst/>
              <a:rect l="l" t="t" r="r" b="b"/>
              <a:pathLst>
                <a:path w="6855460" h="11337290">
                  <a:moveTo>
                    <a:pt x="0" y="0"/>
                  </a:moveTo>
                  <a:lnTo>
                    <a:pt x="6855460" y="0"/>
                  </a:lnTo>
                  <a:lnTo>
                    <a:pt x="6855460" y="11337290"/>
                  </a:lnTo>
                  <a:lnTo>
                    <a:pt x="0" y="11337290"/>
                  </a:lnTo>
                  <a:lnTo>
                    <a:pt x="0" y="0"/>
                  </a:lnTo>
                  <a:close/>
                </a:path>
              </a:pathLst>
            </a:custGeom>
            <a:blipFill>
              <a:blip r:embed="rId5"/>
              <a:stretch>
                <a:fillRect l="-26" r="-26"/>
              </a:stretch>
            </a:blipFill>
          </p:spPr>
        </p:sp>
      </p:grpSp>
      <p:sp>
        <p:nvSpPr>
          <p:cNvPr id="3" name="Freeform 9">
            <a:extLst>
              <a:ext uri="{FF2B5EF4-FFF2-40B4-BE49-F238E27FC236}">
                <a16:creationId xmlns:a16="http://schemas.microsoft.com/office/drawing/2014/main" id="{411E86F9-D39D-35F8-4190-87DA11C34325}"/>
              </a:ext>
            </a:extLst>
          </p:cNvPr>
          <p:cNvSpPr/>
          <p:nvPr/>
        </p:nvSpPr>
        <p:spPr>
          <a:xfrm rot="16328748">
            <a:off x="14209264" y="-1909939"/>
            <a:ext cx="2008995" cy="7366316"/>
          </a:xfrm>
          <a:custGeom>
            <a:avLst/>
            <a:gdLst/>
            <a:ahLst/>
            <a:cxnLst/>
            <a:rect l="l" t="t" r="r" b="b"/>
            <a:pathLst>
              <a:path w="2008995" h="7366316">
                <a:moveTo>
                  <a:pt x="0" y="0"/>
                </a:moveTo>
                <a:lnTo>
                  <a:pt x="2008995" y="0"/>
                </a:lnTo>
                <a:lnTo>
                  <a:pt x="2008995" y="7366316"/>
                </a:lnTo>
                <a:lnTo>
                  <a:pt x="0" y="7366316"/>
                </a:lnTo>
                <a:lnTo>
                  <a:pt x="0" y="0"/>
                </a:lnTo>
                <a:close/>
              </a:path>
            </a:pathLst>
          </a:custGeom>
          <a:blipFill>
            <a:blip r:embed="rId6">
              <a:extLs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a:blipFill>
        </p:spPr>
      </p:sp>
      <p:sp>
        <p:nvSpPr>
          <p:cNvPr id="4" name="Freeform 10">
            <a:extLst>
              <a:ext uri="{FF2B5EF4-FFF2-40B4-BE49-F238E27FC236}">
                <a16:creationId xmlns:a16="http://schemas.microsoft.com/office/drawing/2014/main" id="{8CE3C8D7-C85C-0500-E096-2887F6033A1C}"/>
              </a:ext>
            </a:extLst>
          </p:cNvPr>
          <p:cNvSpPr/>
          <p:nvPr/>
        </p:nvSpPr>
        <p:spPr>
          <a:xfrm rot="20982681">
            <a:off x="10790492" y="5417910"/>
            <a:ext cx="1656276" cy="1656276"/>
          </a:xfrm>
          <a:custGeom>
            <a:avLst/>
            <a:gdLst/>
            <a:ahLst/>
            <a:cxnLst/>
            <a:rect l="l" t="t" r="r" b="b"/>
            <a:pathLst>
              <a:path w="1656276" h="1656276">
                <a:moveTo>
                  <a:pt x="0" y="0"/>
                </a:moveTo>
                <a:lnTo>
                  <a:pt x="1656276" y="0"/>
                </a:lnTo>
                <a:lnTo>
                  <a:pt x="1656276" y="1656276"/>
                </a:lnTo>
                <a:lnTo>
                  <a:pt x="0" y="1656276"/>
                </a:lnTo>
                <a:lnTo>
                  <a:pt x="0" y="0"/>
                </a:lnTo>
                <a:close/>
              </a:path>
            </a:pathLst>
          </a:custGeom>
          <a:blipFill>
            <a:blip r:embed="rId8">
              <a:extLs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a:blipFill>
        </p:spPr>
      </p:sp>
      <p:sp>
        <p:nvSpPr>
          <p:cNvPr id="5" name="TextBox 13">
            <a:extLst>
              <a:ext uri="{FF2B5EF4-FFF2-40B4-BE49-F238E27FC236}">
                <a16:creationId xmlns:a16="http://schemas.microsoft.com/office/drawing/2014/main" id="{A02D761B-1B56-A833-604C-2725CFB3FA56}"/>
              </a:ext>
            </a:extLst>
          </p:cNvPr>
          <p:cNvSpPr txBox="1"/>
          <p:nvPr/>
        </p:nvSpPr>
        <p:spPr>
          <a:xfrm>
            <a:off x="1028700" y="3200513"/>
            <a:ext cx="9089850" cy="772840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831245" lvl="1" indent="-415623">
              <a:lnSpc>
                <a:spcPts val="5390"/>
              </a:lnSpc>
              <a:buFont typeface="Arial"/>
              <a:buChar char="•"/>
            </a:pPr>
            <a:endParaRPr lang="en-US" sz="8000" dirty="0">
              <a:solidFill>
                <a:srgbClr val="000000"/>
              </a:solidFill>
              <a:latin typeface="Montserrat"/>
            </a:endParaRPr>
          </a:p>
        </p:txBody>
      </p:sp>
      <p:sp>
        <p:nvSpPr>
          <p:cNvPr id="6" name="TextBox 6">
            <a:extLst>
              <a:ext uri="{FF2B5EF4-FFF2-40B4-BE49-F238E27FC236}">
                <a16:creationId xmlns:a16="http://schemas.microsoft.com/office/drawing/2014/main" id="{3F8F356A-4B12-D5A8-507A-F37596825DE8}"/>
              </a:ext>
            </a:extLst>
          </p:cNvPr>
          <p:cNvSpPr txBox="1"/>
          <p:nvPr/>
        </p:nvSpPr>
        <p:spPr>
          <a:xfrm>
            <a:off x="0" y="754596"/>
            <a:ext cx="12371614" cy="1465786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420624" algn="l" rtl="0" eaLnBrk="1" latinLnBrk="0" hangingPunct="1">
              <a:lnSpc>
                <a:spcPts val="5390"/>
              </a:lnSpc>
              <a:spcBef>
                <a:spcPts val="0"/>
              </a:spcBef>
              <a:spcAft>
                <a:spcPts val="0"/>
              </a:spcAft>
              <a:buClrTx/>
              <a:buSzPts val="3850"/>
            </a:pPr>
            <a:r>
              <a:rPr lang="en-US" sz="6600" kern="1200" dirty="0">
                <a:solidFill>
                  <a:srgbClr val="000000"/>
                </a:solidFill>
                <a:effectLst/>
                <a:latin typeface="Sigmar One" panose="020B0604020202020204" charset="0"/>
              </a:rPr>
              <a:t>Steps to create </a:t>
            </a:r>
            <a:endParaRPr lang="vi-VN" sz="6600" kern="1200" dirty="0">
              <a:solidFill>
                <a:srgbClr val="000000"/>
              </a:solidFill>
              <a:effectLst/>
              <a:latin typeface="Sigmar One" panose="020B0604020202020204" charset="0"/>
            </a:endParaRPr>
          </a:p>
          <a:p>
            <a:pPr marL="420624" algn="l" rtl="0" eaLnBrk="1" latinLnBrk="0" hangingPunct="1">
              <a:lnSpc>
                <a:spcPts val="5390"/>
              </a:lnSpc>
              <a:spcBef>
                <a:spcPts val="0"/>
              </a:spcBef>
              <a:spcAft>
                <a:spcPts val="0"/>
              </a:spcAft>
              <a:buClrTx/>
              <a:buSzPts val="3850"/>
            </a:pPr>
            <a:r>
              <a:rPr lang="en-US" sz="6600" kern="1200" dirty="0">
                <a:solidFill>
                  <a:srgbClr val="000000"/>
                </a:solidFill>
                <a:effectLst/>
                <a:latin typeface="Sigmar One" panose="020B0604020202020204" charset="0"/>
              </a:rPr>
              <a:t>a TCP application</a:t>
            </a:r>
            <a:endParaRPr lang="en-US" sz="6600" dirty="0">
              <a:effectLst/>
              <a:latin typeface="Sigmar One" panose="020B0604020202020204" charset="0"/>
            </a:endParaRPr>
          </a:p>
        </p:txBody>
      </p:sp>
      <p:sp>
        <p:nvSpPr>
          <p:cNvPr id="7" name="TextBox 8">
            <a:extLst>
              <a:ext uri="{FF2B5EF4-FFF2-40B4-BE49-F238E27FC236}">
                <a16:creationId xmlns:a16="http://schemas.microsoft.com/office/drawing/2014/main" id="{27D00BE6-A93C-0C9E-902F-4A9864D27834}"/>
              </a:ext>
            </a:extLst>
          </p:cNvPr>
          <p:cNvSpPr txBox="1"/>
          <p:nvPr/>
        </p:nvSpPr>
        <p:spPr>
          <a:xfrm>
            <a:off x="648434" y="3200513"/>
            <a:ext cx="9259396" cy="4778103"/>
          </a:xfrm>
          <a:prstGeom prst="rect">
            <a:avLst/>
          </a:prstGeom>
        </p:spPr>
        <p:txBody>
          <a:bodyPr lIns="0" tIns="0" rIns="0" bIns="0" rtlCol="0" anchor="t">
            <a:spAutoFit/>
          </a:bodyPr>
          <a:lstStyle/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latin typeface="Montserrat"/>
              </a:rPr>
              <a:t>Client side</a:t>
            </a:r>
            <a:endParaRPr lang="vi-VN" sz="3375" dirty="0">
              <a:latin typeface="Montserrat"/>
            </a:endParaRP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latin typeface="Montserrat"/>
              </a:rPr>
              <a:t>Create a TCP socket with the IP address and port number on which the server program is running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latin typeface="Montserrat"/>
              </a:rPr>
              <a:t>Set up connection to the Server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latin typeface="Montserrat"/>
              </a:rPr>
              <a:t>Exchange data with the Server</a:t>
            </a:r>
          </a:p>
          <a:p>
            <a:pPr marL="728662" lvl="1" indent="-364331">
              <a:lnSpc>
                <a:spcPts val="4725"/>
              </a:lnSpc>
              <a:buFont typeface="Arial"/>
              <a:buChar char="•"/>
            </a:pPr>
            <a:r>
              <a:rPr lang="en-US" sz="3375" dirty="0">
                <a:latin typeface="Montserrat"/>
              </a:rPr>
              <a:t>Close Socket connection </a:t>
            </a:r>
            <a:r>
              <a:rPr lang="vi-VN" sz="3375" dirty="0">
                <a:latin typeface="Montserrat"/>
              </a:rPr>
              <a:t>.</a:t>
            </a:r>
            <a:r>
              <a:rPr lang="en-US" sz="3375" dirty="0">
                <a:latin typeface="Montserrat"/>
              </a:rPr>
              <a:t> connect </a:t>
            </a:r>
            <a:r>
              <a:rPr lang="vi-VN" sz="3375" dirty="0">
                <a:latin typeface="Montserrat"/>
              </a:rPr>
              <a:t>.</a:t>
            </a:r>
            <a:r>
              <a:rPr lang="en-US" sz="3375" dirty="0">
                <a:latin typeface="Montserrat"/>
              </a:rPr>
              <a:t> send/</a:t>
            </a:r>
            <a:r>
              <a:rPr lang="en-US" sz="3375" dirty="0" err="1">
                <a:latin typeface="Montserrat"/>
              </a:rPr>
              <a:t>recv</a:t>
            </a:r>
            <a:r>
              <a:rPr lang="en-US" sz="3375" dirty="0">
                <a:latin typeface="Montserrat"/>
              </a:rPr>
              <a:t> </a:t>
            </a:r>
            <a:r>
              <a:rPr lang="vi-VN" sz="3375" dirty="0">
                <a:latin typeface="Montserrat"/>
              </a:rPr>
              <a:t>. </a:t>
            </a:r>
            <a:r>
              <a:rPr lang="en-US" sz="3375" dirty="0">
                <a:latin typeface="Montserrat"/>
              </a:rPr>
              <a:t>close</a:t>
            </a:r>
          </a:p>
        </p:txBody>
      </p:sp>
    </p:spTree>
    <p:extLst>
      <p:ext uri="{BB962C8B-B14F-4D97-AF65-F5344CB8AC3E}">
        <p14:creationId xmlns:p14="http://schemas.microsoft.com/office/powerpoint/2010/main" val="1798633666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285</Words>
  <Application>Microsoft Office PowerPoint</Application>
  <PresentationFormat>Custom</PresentationFormat>
  <Paragraphs>50</Paragraphs>
  <Slides>9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5" baseType="lpstr">
      <vt:lpstr>Arial</vt:lpstr>
      <vt:lpstr>Sigmar One</vt:lpstr>
      <vt:lpstr>Montserrat</vt:lpstr>
      <vt:lpstr>Farsan</vt:lpstr>
      <vt:lpstr>Calibri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Mạng máy tính 23.08</dc:title>
  <cp:lastModifiedBy>Lê Nghĩa</cp:lastModifiedBy>
  <cp:revision>3</cp:revision>
  <dcterms:created xsi:type="dcterms:W3CDTF">2006-08-16T00:00:00Z</dcterms:created>
  <dcterms:modified xsi:type="dcterms:W3CDTF">2023-11-14T15:25:26Z</dcterms:modified>
  <dc:identifier>DAFsXfJv-M0</dc:identifier>
</cp:coreProperties>
</file>